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53" r:id="rId2"/>
  </p:sldMasterIdLst>
  <p:notesMasterIdLst>
    <p:notesMasterId r:id="rId28"/>
  </p:notesMasterIdLst>
  <p:handoutMasterIdLst>
    <p:handoutMasterId r:id="rId29"/>
  </p:handoutMasterIdLst>
  <p:sldIdLst>
    <p:sldId id="256" r:id="rId3"/>
    <p:sldId id="490" r:id="rId4"/>
    <p:sldId id="518" r:id="rId5"/>
    <p:sldId id="492" r:id="rId6"/>
    <p:sldId id="517" r:id="rId7"/>
    <p:sldId id="491" r:id="rId8"/>
    <p:sldId id="506" r:id="rId9"/>
    <p:sldId id="507" r:id="rId10"/>
    <p:sldId id="508" r:id="rId11"/>
    <p:sldId id="509" r:id="rId12"/>
    <p:sldId id="510" r:id="rId13"/>
    <p:sldId id="514" r:id="rId14"/>
    <p:sldId id="515" r:id="rId15"/>
    <p:sldId id="516" r:id="rId16"/>
    <p:sldId id="495" r:id="rId17"/>
    <p:sldId id="496" r:id="rId18"/>
    <p:sldId id="497" r:id="rId19"/>
    <p:sldId id="498" r:id="rId20"/>
    <p:sldId id="499" r:id="rId21"/>
    <p:sldId id="500" r:id="rId22"/>
    <p:sldId id="512" r:id="rId23"/>
    <p:sldId id="502" r:id="rId24"/>
    <p:sldId id="503" r:id="rId25"/>
    <p:sldId id="504" r:id="rId26"/>
    <p:sldId id="513" r:id="rId27"/>
  </p:sldIdLst>
  <p:sldSz cx="9144000" cy="6858000" type="screen4x3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34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027" autoAdjust="0"/>
  </p:normalViewPr>
  <p:slideViewPr>
    <p:cSldViewPr>
      <p:cViewPr varScale="1">
        <p:scale>
          <a:sx n="68" d="100"/>
          <a:sy n="68" d="100"/>
        </p:scale>
        <p:origin x="-9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034" y="-90"/>
      </p:cViewPr>
      <p:guideLst>
        <p:guide orient="horz" pos="2934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A39117-7789-4513-AE36-92274A609FF7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02A992-C08D-4E1B-B51E-7FB5F0C142FB}">
      <dgm:prSet phldrT="[Text]" custT="1"/>
      <dgm:spPr/>
      <dgm:t>
        <a:bodyPr/>
        <a:lstStyle/>
        <a:p>
          <a:r>
            <a:rPr lang="en-US" sz="4000" dirty="0" smtClean="0"/>
            <a:t>SWOT</a:t>
          </a:r>
          <a:endParaRPr lang="en-US" sz="4000" dirty="0"/>
        </a:p>
      </dgm:t>
    </dgm:pt>
    <dgm:pt modelId="{805BEF9D-524E-42AB-877E-CC394ECE2E07}" type="parTrans" cxnId="{2A51AA64-93E0-4A05-91E8-6142FAF8FFE7}">
      <dgm:prSet/>
      <dgm:spPr/>
      <dgm:t>
        <a:bodyPr/>
        <a:lstStyle/>
        <a:p>
          <a:endParaRPr lang="en-US" sz="4000"/>
        </a:p>
      </dgm:t>
    </dgm:pt>
    <dgm:pt modelId="{487A5349-431C-4A3B-9985-4F0BEBA131B1}" type="sibTrans" cxnId="{2A51AA64-93E0-4A05-91E8-6142FAF8FFE7}">
      <dgm:prSet/>
      <dgm:spPr/>
      <dgm:t>
        <a:bodyPr/>
        <a:lstStyle/>
        <a:p>
          <a:endParaRPr lang="en-US" sz="4000"/>
        </a:p>
      </dgm:t>
    </dgm:pt>
    <dgm:pt modelId="{9D5258D1-49CA-499E-8198-F501DABDD15B}">
      <dgm:prSet phldrT="[Text]" custT="1"/>
      <dgm:spPr/>
      <dgm:t>
        <a:bodyPr/>
        <a:lstStyle/>
        <a:p>
          <a:r>
            <a:rPr lang="en-US" sz="4000" dirty="0" smtClean="0"/>
            <a:t>S: high interest in stock market </a:t>
          </a:r>
          <a:endParaRPr lang="en-US" sz="4000" dirty="0"/>
        </a:p>
      </dgm:t>
    </dgm:pt>
    <dgm:pt modelId="{2EE088E6-1B7B-4085-BB23-5CADC9826E40}" type="parTrans" cxnId="{E0E2F5B3-5368-4EF4-8D38-C5862C5B6EBA}">
      <dgm:prSet/>
      <dgm:spPr/>
      <dgm:t>
        <a:bodyPr/>
        <a:lstStyle/>
        <a:p>
          <a:endParaRPr lang="en-US" sz="4000"/>
        </a:p>
      </dgm:t>
    </dgm:pt>
    <dgm:pt modelId="{AC954356-90D1-4D99-B9C9-600FBC571D52}" type="sibTrans" cxnId="{E0E2F5B3-5368-4EF4-8D38-C5862C5B6EBA}">
      <dgm:prSet/>
      <dgm:spPr/>
      <dgm:t>
        <a:bodyPr/>
        <a:lstStyle/>
        <a:p>
          <a:endParaRPr lang="en-US" sz="4000"/>
        </a:p>
      </dgm:t>
    </dgm:pt>
    <dgm:pt modelId="{C17DAF6E-CEDB-41E5-A942-2C415661FB5A}">
      <dgm:prSet phldrT="[Text]" custT="1"/>
      <dgm:spPr/>
      <dgm:t>
        <a:bodyPr/>
        <a:lstStyle/>
        <a:p>
          <a:r>
            <a:rPr lang="en-US" sz="4000" dirty="0" smtClean="0"/>
            <a:t>W: no work experience</a:t>
          </a:r>
          <a:endParaRPr lang="en-US" sz="4000" dirty="0"/>
        </a:p>
      </dgm:t>
    </dgm:pt>
    <dgm:pt modelId="{B8C80FD2-C676-4391-988B-0619E29145E3}" type="parTrans" cxnId="{3AB017B3-62C4-434D-A7E3-D25714940468}">
      <dgm:prSet/>
      <dgm:spPr/>
      <dgm:t>
        <a:bodyPr/>
        <a:lstStyle/>
        <a:p>
          <a:endParaRPr lang="en-US" sz="4000"/>
        </a:p>
      </dgm:t>
    </dgm:pt>
    <dgm:pt modelId="{E7450389-7D12-4712-95BE-A8C98B158B70}" type="sibTrans" cxnId="{3AB017B3-62C4-434D-A7E3-D25714940468}">
      <dgm:prSet/>
      <dgm:spPr/>
      <dgm:t>
        <a:bodyPr/>
        <a:lstStyle/>
        <a:p>
          <a:endParaRPr lang="en-US" sz="4000"/>
        </a:p>
      </dgm:t>
    </dgm:pt>
    <dgm:pt modelId="{225EA846-8825-4E19-99A4-1A2E73EE87EE}">
      <dgm:prSet phldrT="[Text]" custT="1"/>
      <dgm:spPr/>
      <dgm:t>
        <a:bodyPr/>
        <a:lstStyle/>
        <a:p>
          <a:r>
            <a:rPr lang="en-US" sz="4000" dirty="0" smtClean="0"/>
            <a:t>O: older traders retiring</a:t>
          </a:r>
          <a:endParaRPr lang="en-US" sz="4000" dirty="0"/>
        </a:p>
      </dgm:t>
    </dgm:pt>
    <dgm:pt modelId="{6E42EE02-3C5C-4AA8-B5FF-967C12923077}" type="parTrans" cxnId="{06897337-0007-4DB7-8032-8778526588A1}">
      <dgm:prSet/>
      <dgm:spPr/>
      <dgm:t>
        <a:bodyPr/>
        <a:lstStyle/>
        <a:p>
          <a:endParaRPr lang="en-US" sz="4000"/>
        </a:p>
      </dgm:t>
    </dgm:pt>
    <dgm:pt modelId="{ABB666E7-2C14-4EB7-BCF1-94E4BB5A8B2C}" type="sibTrans" cxnId="{06897337-0007-4DB7-8032-8778526588A1}">
      <dgm:prSet/>
      <dgm:spPr/>
      <dgm:t>
        <a:bodyPr/>
        <a:lstStyle/>
        <a:p>
          <a:endParaRPr lang="en-US" sz="4000"/>
        </a:p>
      </dgm:t>
    </dgm:pt>
    <dgm:pt modelId="{1368528F-A839-4E08-9A44-8CDD8C978F09}">
      <dgm:prSet custT="1"/>
      <dgm:spPr/>
      <dgm:t>
        <a:bodyPr/>
        <a:lstStyle/>
        <a:p>
          <a:r>
            <a:rPr lang="en-US" sz="4000" dirty="0" smtClean="0"/>
            <a:t>T: very competitive</a:t>
          </a:r>
          <a:endParaRPr lang="en-US" sz="4000" dirty="0"/>
        </a:p>
      </dgm:t>
    </dgm:pt>
    <dgm:pt modelId="{4D58CD3A-F385-4CD2-A01A-60F3FE6CCE61}" type="parTrans" cxnId="{C4A10126-FFCE-4560-92D8-CF0AEFFACBB3}">
      <dgm:prSet/>
      <dgm:spPr/>
      <dgm:t>
        <a:bodyPr/>
        <a:lstStyle/>
        <a:p>
          <a:endParaRPr lang="en-US" sz="4000"/>
        </a:p>
      </dgm:t>
    </dgm:pt>
    <dgm:pt modelId="{19930383-6DE7-426B-BF5D-3A6D84A78CBD}" type="sibTrans" cxnId="{C4A10126-FFCE-4560-92D8-CF0AEFFACBB3}">
      <dgm:prSet/>
      <dgm:spPr/>
      <dgm:t>
        <a:bodyPr/>
        <a:lstStyle/>
        <a:p>
          <a:endParaRPr lang="en-US" sz="4000"/>
        </a:p>
      </dgm:t>
    </dgm:pt>
    <dgm:pt modelId="{9B0A7333-B587-4494-93C5-409F7007C464}" type="pres">
      <dgm:prSet presAssocID="{29A39117-7789-4513-AE36-92274A609FF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99676F-8C63-4F2E-92EE-7C392F77BCB7}" type="pres">
      <dgm:prSet presAssocID="{29A39117-7789-4513-AE36-92274A609FF7}" presName="matrix" presStyleCnt="0"/>
      <dgm:spPr/>
    </dgm:pt>
    <dgm:pt modelId="{3C2497A4-C02A-40A9-B50E-D56609346B2E}" type="pres">
      <dgm:prSet presAssocID="{29A39117-7789-4513-AE36-92274A609FF7}" presName="tile1" presStyleLbl="node1" presStyleIdx="0" presStyleCnt="4"/>
      <dgm:spPr/>
      <dgm:t>
        <a:bodyPr/>
        <a:lstStyle/>
        <a:p>
          <a:endParaRPr lang="en-US"/>
        </a:p>
      </dgm:t>
    </dgm:pt>
    <dgm:pt modelId="{BFE0F119-B71B-466F-914F-7FB0492837EA}" type="pres">
      <dgm:prSet presAssocID="{29A39117-7789-4513-AE36-92274A609FF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E9EB7B-6701-439E-847F-DDD2100543D2}" type="pres">
      <dgm:prSet presAssocID="{29A39117-7789-4513-AE36-92274A609FF7}" presName="tile2" presStyleLbl="node1" presStyleIdx="1" presStyleCnt="4"/>
      <dgm:spPr/>
      <dgm:t>
        <a:bodyPr/>
        <a:lstStyle/>
        <a:p>
          <a:endParaRPr lang="en-US"/>
        </a:p>
      </dgm:t>
    </dgm:pt>
    <dgm:pt modelId="{22E2C430-3387-47CB-AD65-359E9975D943}" type="pres">
      <dgm:prSet presAssocID="{29A39117-7789-4513-AE36-92274A609FF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263101-26DC-4C91-B85A-CD7B8D1B4A48}" type="pres">
      <dgm:prSet presAssocID="{29A39117-7789-4513-AE36-92274A609FF7}" presName="tile3" presStyleLbl="node1" presStyleIdx="2" presStyleCnt="4"/>
      <dgm:spPr/>
      <dgm:t>
        <a:bodyPr/>
        <a:lstStyle/>
        <a:p>
          <a:endParaRPr lang="en-US"/>
        </a:p>
      </dgm:t>
    </dgm:pt>
    <dgm:pt modelId="{3A40F58C-14D6-484A-8C34-4726FB928DDF}" type="pres">
      <dgm:prSet presAssocID="{29A39117-7789-4513-AE36-92274A609FF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3CAFE4-4093-4B4F-915C-5881E8BD546F}" type="pres">
      <dgm:prSet presAssocID="{29A39117-7789-4513-AE36-92274A609FF7}" presName="tile4" presStyleLbl="node1" presStyleIdx="3" presStyleCnt="4"/>
      <dgm:spPr/>
      <dgm:t>
        <a:bodyPr/>
        <a:lstStyle/>
        <a:p>
          <a:endParaRPr lang="en-US"/>
        </a:p>
      </dgm:t>
    </dgm:pt>
    <dgm:pt modelId="{D0D5761E-E932-46E8-A201-B2035E498BF2}" type="pres">
      <dgm:prSet presAssocID="{29A39117-7789-4513-AE36-92274A609FF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49735C-13CF-4871-AD12-2D84239DFE12}" type="pres">
      <dgm:prSet presAssocID="{29A39117-7789-4513-AE36-92274A609FF7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D1276989-1509-4D47-AE53-46B3DBE26061}" type="presOf" srcId="{6F02A992-C08D-4E1B-B51E-7FB5F0C142FB}" destId="{AB49735C-13CF-4871-AD12-2D84239DFE12}" srcOrd="0" destOrd="0" presId="urn:microsoft.com/office/officeart/2005/8/layout/matrix1"/>
    <dgm:cxn modelId="{0FDF3875-41DE-4A06-AB92-35C1544C3DDA}" type="presOf" srcId="{1368528F-A839-4E08-9A44-8CDD8C978F09}" destId="{D0D5761E-E932-46E8-A201-B2035E498BF2}" srcOrd="1" destOrd="0" presId="urn:microsoft.com/office/officeart/2005/8/layout/matrix1"/>
    <dgm:cxn modelId="{E0E2F5B3-5368-4EF4-8D38-C5862C5B6EBA}" srcId="{6F02A992-C08D-4E1B-B51E-7FB5F0C142FB}" destId="{9D5258D1-49CA-499E-8198-F501DABDD15B}" srcOrd="0" destOrd="0" parTransId="{2EE088E6-1B7B-4085-BB23-5CADC9826E40}" sibTransId="{AC954356-90D1-4D99-B9C9-600FBC571D52}"/>
    <dgm:cxn modelId="{331A4E79-F94F-4BD2-8998-BE019150EC60}" type="presOf" srcId="{29A39117-7789-4513-AE36-92274A609FF7}" destId="{9B0A7333-B587-4494-93C5-409F7007C464}" srcOrd="0" destOrd="0" presId="urn:microsoft.com/office/officeart/2005/8/layout/matrix1"/>
    <dgm:cxn modelId="{2A51AA64-93E0-4A05-91E8-6142FAF8FFE7}" srcId="{29A39117-7789-4513-AE36-92274A609FF7}" destId="{6F02A992-C08D-4E1B-B51E-7FB5F0C142FB}" srcOrd="0" destOrd="0" parTransId="{805BEF9D-524E-42AB-877E-CC394ECE2E07}" sibTransId="{487A5349-431C-4A3B-9985-4F0BEBA131B1}"/>
    <dgm:cxn modelId="{4229ACA1-BD96-43F1-A299-29956842A3D2}" type="presOf" srcId="{1368528F-A839-4E08-9A44-8CDD8C978F09}" destId="{0F3CAFE4-4093-4B4F-915C-5881E8BD546F}" srcOrd="0" destOrd="0" presId="urn:microsoft.com/office/officeart/2005/8/layout/matrix1"/>
    <dgm:cxn modelId="{C4A10126-FFCE-4560-92D8-CF0AEFFACBB3}" srcId="{6F02A992-C08D-4E1B-B51E-7FB5F0C142FB}" destId="{1368528F-A839-4E08-9A44-8CDD8C978F09}" srcOrd="3" destOrd="0" parTransId="{4D58CD3A-F385-4CD2-A01A-60F3FE6CCE61}" sibTransId="{19930383-6DE7-426B-BF5D-3A6D84A78CBD}"/>
    <dgm:cxn modelId="{92DA1A97-6B74-4402-A9D8-1857A2A9E260}" type="presOf" srcId="{9D5258D1-49CA-499E-8198-F501DABDD15B}" destId="{3C2497A4-C02A-40A9-B50E-D56609346B2E}" srcOrd="0" destOrd="0" presId="urn:microsoft.com/office/officeart/2005/8/layout/matrix1"/>
    <dgm:cxn modelId="{A7A9B636-2400-40D1-AE48-E841E9679B4D}" type="presOf" srcId="{225EA846-8825-4E19-99A4-1A2E73EE87EE}" destId="{3A40F58C-14D6-484A-8C34-4726FB928DDF}" srcOrd="1" destOrd="0" presId="urn:microsoft.com/office/officeart/2005/8/layout/matrix1"/>
    <dgm:cxn modelId="{06897337-0007-4DB7-8032-8778526588A1}" srcId="{6F02A992-C08D-4E1B-B51E-7FB5F0C142FB}" destId="{225EA846-8825-4E19-99A4-1A2E73EE87EE}" srcOrd="2" destOrd="0" parTransId="{6E42EE02-3C5C-4AA8-B5FF-967C12923077}" sibTransId="{ABB666E7-2C14-4EB7-BCF1-94E4BB5A8B2C}"/>
    <dgm:cxn modelId="{6EFE53B9-427D-4374-BC2E-5783093DB8BB}" type="presOf" srcId="{C17DAF6E-CEDB-41E5-A942-2C415661FB5A}" destId="{82E9EB7B-6701-439E-847F-DDD2100543D2}" srcOrd="0" destOrd="0" presId="urn:microsoft.com/office/officeart/2005/8/layout/matrix1"/>
    <dgm:cxn modelId="{D83279FB-A8C8-4360-8ACE-12AB793404E1}" type="presOf" srcId="{225EA846-8825-4E19-99A4-1A2E73EE87EE}" destId="{77263101-26DC-4C91-B85A-CD7B8D1B4A48}" srcOrd="0" destOrd="0" presId="urn:microsoft.com/office/officeart/2005/8/layout/matrix1"/>
    <dgm:cxn modelId="{3AB017B3-62C4-434D-A7E3-D25714940468}" srcId="{6F02A992-C08D-4E1B-B51E-7FB5F0C142FB}" destId="{C17DAF6E-CEDB-41E5-A942-2C415661FB5A}" srcOrd="1" destOrd="0" parTransId="{B8C80FD2-C676-4391-988B-0619E29145E3}" sibTransId="{E7450389-7D12-4712-95BE-A8C98B158B70}"/>
    <dgm:cxn modelId="{821D2079-53E8-480C-A121-28AD51F3A7C2}" type="presOf" srcId="{C17DAF6E-CEDB-41E5-A942-2C415661FB5A}" destId="{22E2C430-3387-47CB-AD65-359E9975D943}" srcOrd="1" destOrd="0" presId="urn:microsoft.com/office/officeart/2005/8/layout/matrix1"/>
    <dgm:cxn modelId="{F0F08DA1-F5EA-4634-8736-99F26B57BAC4}" type="presOf" srcId="{9D5258D1-49CA-499E-8198-F501DABDD15B}" destId="{BFE0F119-B71B-466F-914F-7FB0492837EA}" srcOrd="1" destOrd="0" presId="urn:microsoft.com/office/officeart/2005/8/layout/matrix1"/>
    <dgm:cxn modelId="{3F0BE69F-7481-452C-9FCD-96E88E7DE5DA}" type="presParOf" srcId="{9B0A7333-B587-4494-93C5-409F7007C464}" destId="{8499676F-8C63-4F2E-92EE-7C392F77BCB7}" srcOrd="0" destOrd="0" presId="urn:microsoft.com/office/officeart/2005/8/layout/matrix1"/>
    <dgm:cxn modelId="{9DE878D5-98C5-4A92-B47D-79694CC59CD2}" type="presParOf" srcId="{8499676F-8C63-4F2E-92EE-7C392F77BCB7}" destId="{3C2497A4-C02A-40A9-B50E-D56609346B2E}" srcOrd="0" destOrd="0" presId="urn:microsoft.com/office/officeart/2005/8/layout/matrix1"/>
    <dgm:cxn modelId="{53BC2918-A1A2-4ED6-A1F6-1E014EF1F7B9}" type="presParOf" srcId="{8499676F-8C63-4F2E-92EE-7C392F77BCB7}" destId="{BFE0F119-B71B-466F-914F-7FB0492837EA}" srcOrd="1" destOrd="0" presId="urn:microsoft.com/office/officeart/2005/8/layout/matrix1"/>
    <dgm:cxn modelId="{FD1B25B7-3599-4EB1-93A6-A2E6076D4012}" type="presParOf" srcId="{8499676F-8C63-4F2E-92EE-7C392F77BCB7}" destId="{82E9EB7B-6701-439E-847F-DDD2100543D2}" srcOrd="2" destOrd="0" presId="urn:microsoft.com/office/officeart/2005/8/layout/matrix1"/>
    <dgm:cxn modelId="{53853CFF-47ED-478B-A174-3E33DB14F9DD}" type="presParOf" srcId="{8499676F-8C63-4F2E-92EE-7C392F77BCB7}" destId="{22E2C430-3387-47CB-AD65-359E9975D943}" srcOrd="3" destOrd="0" presId="urn:microsoft.com/office/officeart/2005/8/layout/matrix1"/>
    <dgm:cxn modelId="{82ABB9A8-D6C6-4E83-8C61-FF360B705FE9}" type="presParOf" srcId="{8499676F-8C63-4F2E-92EE-7C392F77BCB7}" destId="{77263101-26DC-4C91-B85A-CD7B8D1B4A48}" srcOrd="4" destOrd="0" presId="urn:microsoft.com/office/officeart/2005/8/layout/matrix1"/>
    <dgm:cxn modelId="{DF534AF0-EC65-437D-9CB4-274E79A0BF4C}" type="presParOf" srcId="{8499676F-8C63-4F2E-92EE-7C392F77BCB7}" destId="{3A40F58C-14D6-484A-8C34-4726FB928DDF}" srcOrd="5" destOrd="0" presId="urn:microsoft.com/office/officeart/2005/8/layout/matrix1"/>
    <dgm:cxn modelId="{05EE296F-A8C0-4178-BCC6-8D82A20C72B7}" type="presParOf" srcId="{8499676F-8C63-4F2E-92EE-7C392F77BCB7}" destId="{0F3CAFE4-4093-4B4F-915C-5881E8BD546F}" srcOrd="6" destOrd="0" presId="urn:microsoft.com/office/officeart/2005/8/layout/matrix1"/>
    <dgm:cxn modelId="{C1DEF2BE-42B1-447A-ABB4-3B8A33B1A6ED}" type="presParOf" srcId="{8499676F-8C63-4F2E-92EE-7C392F77BCB7}" destId="{D0D5761E-E932-46E8-A201-B2035E498BF2}" srcOrd="7" destOrd="0" presId="urn:microsoft.com/office/officeart/2005/8/layout/matrix1"/>
    <dgm:cxn modelId="{64FC264F-E873-48A8-BEA0-E8D651489AA0}" type="presParOf" srcId="{9B0A7333-B587-4494-93C5-409F7007C464}" destId="{AB49735C-13CF-4871-AD12-2D84239DFE1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497A4-C02A-40A9-B50E-D56609346B2E}">
      <dsp:nvSpPr>
        <dsp:cNvPr id="0" name=""/>
        <dsp:cNvSpPr/>
      </dsp:nvSpPr>
      <dsp:spPr>
        <a:xfrm rot="16200000">
          <a:off x="698500" y="-698500"/>
          <a:ext cx="2374900" cy="3771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S: high interest in stock market </a:t>
          </a:r>
          <a:endParaRPr lang="en-US" sz="4000" kern="1200" dirty="0"/>
        </a:p>
      </dsp:txBody>
      <dsp:txXfrm rot="5400000">
        <a:off x="0" y="0"/>
        <a:ext cx="3771900" cy="1781175"/>
      </dsp:txXfrm>
    </dsp:sp>
    <dsp:sp modelId="{82E9EB7B-6701-439E-847F-DDD2100543D2}">
      <dsp:nvSpPr>
        <dsp:cNvPr id="0" name=""/>
        <dsp:cNvSpPr/>
      </dsp:nvSpPr>
      <dsp:spPr>
        <a:xfrm>
          <a:off x="3771900" y="0"/>
          <a:ext cx="3771900" cy="2374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W: no work experience</a:t>
          </a:r>
          <a:endParaRPr lang="en-US" sz="4000" kern="1200" dirty="0"/>
        </a:p>
      </dsp:txBody>
      <dsp:txXfrm>
        <a:off x="3771900" y="0"/>
        <a:ext cx="3771900" cy="1781175"/>
      </dsp:txXfrm>
    </dsp:sp>
    <dsp:sp modelId="{77263101-26DC-4C91-B85A-CD7B8D1B4A48}">
      <dsp:nvSpPr>
        <dsp:cNvPr id="0" name=""/>
        <dsp:cNvSpPr/>
      </dsp:nvSpPr>
      <dsp:spPr>
        <a:xfrm rot="10800000">
          <a:off x="0" y="2374900"/>
          <a:ext cx="3771900" cy="2374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O: older traders retiring</a:t>
          </a:r>
          <a:endParaRPr lang="en-US" sz="4000" kern="1200" dirty="0"/>
        </a:p>
      </dsp:txBody>
      <dsp:txXfrm rot="10800000">
        <a:off x="0" y="2968624"/>
        <a:ext cx="3771900" cy="1781175"/>
      </dsp:txXfrm>
    </dsp:sp>
    <dsp:sp modelId="{0F3CAFE4-4093-4B4F-915C-5881E8BD546F}">
      <dsp:nvSpPr>
        <dsp:cNvPr id="0" name=""/>
        <dsp:cNvSpPr/>
      </dsp:nvSpPr>
      <dsp:spPr>
        <a:xfrm rot="5400000">
          <a:off x="4470400" y="1676400"/>
          <a:ext cx="2374900" cy="3771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T: very competitive</a:t>
          </a:r>
          <a:endParaRPr lang="en-US" sz="4000" kern="1200" dirty="0"/>
        </a:p>
      </dsp:txBody>
      <dsp:txXfrm rot="-5400000">
        <a:off x="3771900" y="2968624"/>
        <a:ext cx="3771900" cy="1781175"/>
      </dsp:txXfrm>
    </dsp:sp>
    <dsp:sp modelId="{AB49735C-13CF-4871-AD12-2D84239DFE12}">
      <dsp:nvSpPr>
        <dsp:cNvPr id="0" name=""/>
        <dsp:cNvSpPr/>
      </dsp:nvSpPr>
      <dsp:spPr>
        <a:xfrm>
          <a:off x="2640330" y="1781175"/>
          <a:ext cx="2263140" cy="118745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SWOT</a:t>
          </a:r>
          <a:endParaRPr lang="en-US" sz="4000" kern="1200" dirty="0"/>
        </a:p>
      </dsp:txBody>
      <dsp:txXfrm>
        <a:off x="2698297" y="1839142"/>
        <a:ext cx="2147206" cy="1071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858E5B2-3812-4234-91D4-EA7F58A5851E}" type="datetime1">
              <a:rPr lang="en-US"/>
              <a:pPr>
                <a:defRPr/>
              </a:pPr>
              <a:t>11/5/2014</a:t>
            </a:fld>
            <a:endParaRPr lang="en-US" dirty="0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6553"/>
            <a:ext cx="2971800" cy="46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46553"/>
            <a:ext cx="2971800" cy="46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D62CE26-F6D2-4969-9C83-D865039C2C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135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DBB9E30-05D0-4128-8814-5F24067DC6C5}" type="datetime1">
              <a:rPr lang="en-US"/>
              <a:pPr>
                <a:defRPr/>
              </a:pPr>
              <a:t>11/5/2014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08BA208-925F-48FE-8F99-90245E93BA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3411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ord 3"/>
          <p:cNvSpPr/>
          <p:nvPr userDrawn="1"/>
        </p:nvSpPr>
        <p:spPr>
          <a:xfrm rot="12146785">
            <a:off x="-657225" y="120650"/>
            <a:ext cx="2765425" cy="2692400"/>
          </a:xfrm>
          <a:prstGeom prst="chord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5" name="Title 1"/>
          <p:cNvSpPr txBox="1">
            <a:spLocks/>
          </p:cNvSpPr>
          <p:nvPr userDrawn="1"/>
        </p:nvSpPr>
        <p:spPr>
          <a:xfrm>
            <a:off x="381000" y="685800"/>
            <a:ext cx="8610600" cy="1470025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>
            <a:glow rad="101600">
              <a:srgbClr val="FFFF00">
                <a:alpha val="60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lnSpc>
                <a:spcPct val="150000"/>
              </a:lnSpc>
              <a:defRPr/>
            </a:pPr>
            <a:r>
              <a:rPr lang="en-US" sz="4000" dirty="0" smtClean="0">
                <a:solidFill>
                  <a:schemeClr val="accent1"/>
                </a:solidFill>
                <a:latin typeface="Calibri" pitchFamily="34" charset="0"/>
                <a:cs typeface="Segoe UI" pitchFamily="34" charset="0"/>
              </a:rPr>
              <a:t>MARKETING</a:t>
            </a:r>
            <a:r>
              <a:rPr lang="en-US" sz="4000" dirty="0" smtClean="0">
                <a:solidFill>
                  <a:srgbClr val="7F7F7F"/>
                </a:solidFill>
                <a:latin typeface="Calibri" pitchFamily="34" charset="0"/>
                <a:cs typeface="Segoe UI" pitchFamily="34" charset="0"/>
              </a:rPr>
              <a:t> </a:t>
            </a:r>
            <a:r>
              <a:rPr lang="en-US" sz="4000" dirty="0" smtClean="0">
                <a:latin typeface="Calibri" pitchFamily="34" charset="0"/>
                <a:cs typeface="Segoe UI" pitchFamily="34" charset="0"/>
              </a:rPr>
              <a:t>AN INTRODUCTION</a:t>
            </a:r>
          </a:p>
          <a:p>
            <a:pPr algn="r" eaLnBrk="1" hangingPunct="1">
              <a:lnSpc>
                <a:spcPct val="150000"/>
              </a:lnSpc>
              <a:defRPr/>
            </a:pPr>
            <a:r>
              <a:rPr lang="en-US" sz="4000" dirty="0" smtClean="0">
                <a:latin typeface="Calibri" pitchFamily="34" charset="0"/>
                <a:cs typeface="Segoe UI" pitchFamily="34" charset="0"/>
              </a:rPr>
              <a:t>Armstrong/Kotler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09600"/>
            <a:ext cx="914400" cy="15700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9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0" y="6629400"/>
            <a:ext cx="7315200" cy="228600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 dirty="0" smtClean="0">
                <a:solidFill>
                  <a:srgbClr val="191919"/>
                </a:solidFill>
                <a:cs typeface="Arial" pitchFamily="34" charset="0"/>
              </a:rPr>
              <a:t>Copyright © 2011 Pearson Education, Inc. Publishing as Prentice Hall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3810000"/>
            <a:ext cx="86868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343400"/>
            <a:ext cx="6400800" cy="1752600"/>
          </a:xfrm>
        </p:spPr>
        <p:txBody>
          <a:bodyPr>
            <a:noAutofit/>
          </a:bodyPr>
          <a:lstStyle>
            <a:lvl1pPr marL="0" indent="0" algn="l">
              <a:buNone/>
              <a:def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267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" y="1371600"/>
            <a:ext cx="7848600" cy="762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57200" y="1295400"/>
            <a:ext cx="78486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6" name="Chord 5"/>
          <p:cNvSpPr/>
          <p:nvPr userDrawn="1"/>
        </p:nvSpPr>
        <p:spPr>
          <a:xfrm rot="1376977">
            <a:off x="8570913" y="6024563"/>
            <a:ext cx="715962" cy="722312"/>
          </a:xfrm>
          <a:prstGeom prst="chord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382000" y="6297613"/>
            <a:ext cx="533400" cy="2286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solidFill>
                  <a:prstClr val="white"/>
                </a:solidFill>
                <a:latin typeface="Calibri" pitchFamily="34" charset="0"/>
              </a:rPr>
              <a:t>7 -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763000" y="6297613"/>
            <a:ext cx="381000" cy="2286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88A0D404-1E5C-4CEF-B190-F626B4DA3D8A}" type="slidenum">
              <a:rPr lang="en-US" sz="1200" smtClean="0">
                <a:solidFill>
                  <a:prstClr val="white"/>
                </a:solidFill>
                <a:latin typeface="Calibri" pitchFamily="34" charset="0"/>
              </a:rPr>
              <a:pPr eaLnBrk="1" hangingPunct="1">
                <a:defRPr/>
              </a:pPr>
              <a:t>‹#›</a:t>
            </a:fld>
            <a:endParaRPr lang="en-US" sz="1200" dirty="0" smtClean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0" y="6629400"/>
            <a:ext cx="7315200" cy="228600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 dirty="0" smtClean="0">
                <a:solidFill>
                  <a:srgbClr val="191919"/>
                </a:solidFill>
                <a:cs typeface="Arial" pitchFamily="34" charset="0"/>
              </a:rPr>
              <a:t>Copyright © 2011 Pearson Education, Inc. Publishing as Prentice Hall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F522D-8D33-4513-B305-7AEDED6D1C69}" type="datetime1">
              <a:rPr lang="en-US"/>
              <a:pPr>
                <a:defRPr/>
              </a:pPr>
              <a:t>11/5/2014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20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" y="1371600"/>
            <a:ext cx="7848600" cy="762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57200" y="1295400"/>
            <a:ext cx="78486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6" name="Chord 5"/>
          <p:cNvSpPr/>
          <p:nvPr userDrawn="1"/>
        </p:nvSpPr>
        <p:spPr>
          <a:xfrm rot="1376977">
            <a:off x="8570913" y="6024563"/>
            <a:ext cx="715962" cy="722312"/>
          </a:xfrm>
          <a:prstGeom prst="chord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382000" y="6297613"/>
            <a:ext cx="533400" cy="2286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solidFill>
                  <a:prstClr val="white"/>
                </a:solidFill>
                <a:latin typeface="Calibri" pitchFamily="34" charset="0"/>
              </a:rPr>
              <a:t>7 -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763000" y="6297613"/>
            <a:ext cx="381000" cy="2286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72368EEA-F592-4EEC-B513-3C154B105647}" type="slidenum">
              <a:rPr lang="en-US" sz="1200" smtClean="0">
                <a:solidFill>
                  <a:prstClr val="white"/>
                </a:solidFill>
                <a:latin typeface="Calibri" pitchFamily="34" charset="0"/>
              </a:rPr>
              <a:pPr eaLnBrk="1" hangingPunct="1">
                <a:defRPr/>
              </a:pPr>
              <a:t>‹#›</a:t>
            </a:fld>
            <a:endParaRPr lang="en-US" sz="1200" dirty="0" smtClean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0" y="6629400"/>
            <a:ext cx="7315200" cy="228600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 dirty="0" smtClean="0">
                <a:solidFill>
                  <a:srgbClr val="191919"/>
                </a:solidFill>
                <a:cs typeface="Arial" pitchFamily="34" charset="0"/>
              </a:rPr>
              <a:t>Copyright © 2011 Pearson Education, Inc. Publishing as Prentice Hall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4C925-4384-41B5-A1FD-55DAD1B9BC4B}" type="datetime1">
              <a:rPr lang="en-US"/>
              <a:pPr>
                <a:defRPr/>
              </a:pPr>
              <a:t>11/5/2014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941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57200" y="1371600"/>
            <a:ext cx="7848600" cy="762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457200" y="1295400"/>
            <a:ext cx="78486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7" name="Chord 6"/>
          <p:cNvSpPr/>
          <p:nvPr userDrawn="1"/>
        </p:nvSpPr>
        <p:spPr>
          <a:xfrm rot="1376977">
            <a:off x="8570913" y="6024563"/>
            <a:ext cx="715962" cy="722312"/>
          </a:xfrm>
          <a:prstGeom prst="chord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382000" y="6324600"/>
            <a:ext cx="533400" cy="2286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solidFill>
                  <a:prstClr val="white"/>
                </a:solidFill>
                <a:latin typeface="Calibri" pitchFamily="34" charset="0"/>
              </a:rPr>
              <a:t>7 -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763000" y="6324600"/>
            <a:ext cx="381000" cy="2286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B6B58731-C627-4421-8C1C-55C49829C693}" type="slidenum">
              <a:rPr lang="en-US" sz="1200" smtClean="0">
                <a:solidFill>
                  <a:prstClr val="white"/>
                </a:solidFill>
                <a:latin typeface="Calibri" pitchFamily="34" charset="0"/>
              </a:rPr>
              <a:pPr eaLnBrk="1" hangingPunct="1">
                <a:defRPr/>
              </a:pPr>
              <a:t>‹#›</a:t>
            </a:fld>
            <a:endParaRPr lang="en-US" sz="1200" dirty="0" smtClean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0" y="6629400"/>
            <a:ext cx="7315200" cy="228600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 dirty="0" smtClean="0">
                <a:solidFill>
                  <a:srgbClr val="191919"/>
                </a:solidFill>
                <a:cs typeface="Arial" pitchFamily="34" charset="0"/>
              </a:rPr>
              <a:t>Copyright © 2011 Pearson Education, Inc. Publishing as Prentice Hall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E1176-8A7F-4D4D-94DA-FE649CC3A5A3}" type="datetime1">
              <a:rPr lang="en-US"/>
              <a:pPr>
                <a:defRPr/>
              </a:pPr>
              <a:t>11/5/2014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prstClr val="black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6D02A570-A046-4E65-9136-7B4259B0C8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341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57200" y="1371600"/>
            <a:ext cx="7848600" cy="762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457200" y="1295400"/>
            <a:ext cx="78486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5" name="Chord 4"/>
          <p:cNvSpPr/>
          <p:nvPr userDrawn="1"/>
        </p:nvSpPr>
        <p:spPr>
          <a:xfrm rot="1376977">
            <a:off x="8570913" y="6024563"/>
            <a:ext cx="715962" cy="722312"/>
          </a:xfrm>
          <a:prstGeom prst="chord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8382000" y="6324600"/>
            <a:ext cx="533400" cy="2286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solidFill>
                  <a:prstClr val="white"/>
                </a:solidFill>
                <a:latin typeface="Calibri" pitchFamily="34" charset="0"/>
              </a:rPr>
              <a:t>7 -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763000" y="6324600"/>
            <a:ext cx="381000" cy="2286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67A8F9E4-9138-42A6-AE17-82AC6CDC10AD}" type="slidenum">
              <a:rPr lang="en-US" sz="1200" smtClean="0">
                <a:solidFill>
                  <a:prstClr val="white"/>
                </a:solidFill>
                <a:latin typeface="Calibri" pitchFamily="34" charset="0"/>
              </a:rPr>
              <a:pPr eaLnBrk="1" hangingPunct="1">
                <a:defRPr/>
              </a:pPr>
              <a:t>‹#›</a:t>
            </a:fld>
            <a:endParaRPr lang="en-US" sz="1200" dirty="0" smtClean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0" y="6629400"/>
            <a:ext cx="7315200" cy="228600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 dirty="0" smtClean="0">
                <a:solidFill>
                  <a:srgbClr val="191919"/>
                </a:solidFill>
                <a:cs typeface="Arial" pitchFamily="34" charset="0"/>
              </a:rPr>
              <a:t>Copyright © 2011 Pearson Education, Inc. Publishing as Prentice Hall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4ABC4-2458-4AD3-AA68-055220606470}" type="datetime1">
              <a:rPr lang="en-US"/>
              <a:pPr>
                <a:defRPr/>
              </a:pPr>
              <a:t>11/5/2014</a:t>
            </a:fld>
            <a:endParaRPr 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41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ord 1"/>
          <p:cNvSpPr/>
          <p:nvPr userDrawn="1"/>
        </p:nvSpPr>
        <p:spPr>
          <a:xfrm rot="1376977">
            <a:off x="8570913" y="6024563"/>
            <a:ext cx="715962" cy="722312"/>
          </a:xfrm>
          <a:prstGeom prst="chord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8382000" y="6324600"/>
            <a:ext cx="533400" cy="2286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solidFill>
                  <a:prstClr val="white"/>
                </a:solidFill>
                <a:latin typeface="Calibri" pitchFamily="34" charset="0"/>
              </a:rPr>
              <a:t>7 -</a:t>
            </a:r>
          </a:p>
        </p:txBody>
      </p:sp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8763000" y="6324600"/>
            <a:ext cx="381000" cy="2286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45EEA809-A478-4832-A838-BF52CD7E82E8}" type="slidenum">
              <a:rPr lang="en-US" sz="1200" smtClean="0">
                <a:solidFill>
                  <a:prstClr val="white"/>
                </a:solidFill>
                <a:latin typeface="Calibri" pitchFamily="34" charset="0"/>
              </a:rPr>
              <a:pPr eaLnBrk="1" hangingPunct="1">
                <a:defRPr/>
              </a:pPr>
              <a:t>‹#›</a:t>
            </a:fld>
            <a:endParaRPr lang="en-US" sz="1200" dirty="0" smtClean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0" y="6629400"/>
            <a:ext cx="7315200" cy="228600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 dirty="0" smtClean="0">
                <a:solidFill>
                  <a:srgbClr val="191919"/>
                </a:solidFill>
                <a:cs typeface="Arial" pitchFamily="34" charset="0"/>
              </a:rPr>
              <a:t>Copyright © 2011 Pearson Education, Inc. Publishing as Prentice Hall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8DBD6-831F-4FC5-B009-97B31FD955F8}" type="datetime1">
              <a:rPr lang="en-US"/>
              <a:pPr>
                <a:defRPr/>
              </a:pPr>
              <a:t>11/5/2014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8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" y="1371600"/>
            <a:ext cx="7848600" cy="762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57200" y="1295400"/>
            <a:ext cx="78486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6" name="Chord 5"/>
          <p:cNvSpPr/>
          <p:nvPr userDrawn="1"/>
        </p:nvSpPr>
        <p:spPr>
          <a:xfrm rot="1376977">
            <a:off x="8570913" y="6024563"/>
            <a:ext cx="715962" cy="722312"/>
          </a:xfrm>
          <a:prstGeom prst="chord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382000" y="6297613"/>
            <a:ext cx="533400" cy="2286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  <a:latin typeface="Calibri" pitchFamily="34" charset="0"/>
              </a:rPr>
              <a:t>1-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763000" y="6297613"/>
            <a:ext cx="381000" cy="2286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11892350-3758-4178-A19C-62C851D95BEE}" type="slidenum">
              <a:rPr lang="en-US" sz="1200" smtClean="0">
                <a:solidFill>
                  <a:schemeClr val="bg1"/>
                </a:solidFill>
                <a:latin typeface="Calibri" pitchFamily="34" charset="0"/>
              </a:rPr>
              <a:pPr eaLnBrk="1" hangingPunct="1">
                <a:defRPr/>
              </a:pPr>
              <a:t>‹#›</a:t>
            </a:fld>
            <a:endParaRPr lang="en-US" sz="12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0" y="6629400"/>
            <a:ext cx="7315200" cy="228600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 dirty="0" smtClean="0">
                <a:solidFill>
                  <a:srgbClr val="191919"/>
                </a:solidFill>
                <a:cs typeface="Arial" pitchFamily="34" charset="0"/>
              </a:rPr>
              <a:t>Copyright © 2011 Pearson Education, Inc. Publishing as Prentice Hall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50292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07229-6522-47A0-8119-B24E5A1DD3D4}" type="datetime1">
              <a:rPr lang="en-US"/>
              <a:pPr>
                <a:defRPr/>
              </a:pPr>
              <a:t>11/5/2014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7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" y="1371600"/>
            <a:ext cx="7848600" cy="762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57200" y="1295400"/>
            <a:ext cx="78486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6" name="Chord 5"/>
          <p:cNvSpPr/>
          <p:nvPr userDrawn="1"/>
        </p:nvSpPr>
        <p:spPr>
          <a:xfrm rot="1376977">
            <a:off x="8570913" y="6024563"/>
            <a:ext cx="715962" cy="722312"/>
          </a:xfrm>
          <a:prstGeom prst="chord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382000" y="6297613"/>
            <a:ext cx="533400" cy="2286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  <a:latin typeface="Calibri" pitchFamily="34" charset="0"/>
              </a:rPr>
              <a:t>1 -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763000" y="6297613"/>
            <a:ext cx="381000" cy="2286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F6BC6793-9311-4325-BA22-BEA1AFE629C5}" type="slidenum">
              <a:rPr lang="en-US" sz="1200" smtClean="0">
                <a:solidFill>
                  <a:schemeClr val="bg1"/>
                </a:solidFill>
                <a:latin typeface="Calibri" pitchFamily="34" charset="0"/>
              </a:rPr>
              <a:pPr eaLnBrk="1" hangingPunct="1">
                <a:defRPr/>
              </a:pPr>
              <a:t>‹#›</a:t>
            </a:fld>
            <a:endParaRPr lang="en-US" sz="12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0" y="6629400"/>
            <a:ext cx="7315200" cy="228600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 dirty="0" smtClean="0">
                <a:solidFill>
                  <a:srgbClr val="191919"/>
                </a:solidFill>
                <a:cs typeface="Arial" pitchFamily="34" charset="0"/>
              </a:rPr>
              <a:t>Copyright © 2011 Pearson Education, Inc. Publishing as Prentice Hall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ts val="4100"/>
              </a:lnSpc>
              <a:spcBef>
                <a:spcPts val="0"/>
              </a:spcBef>
              <a:buNone/>
              <a:defRPr sz="3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7912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114B5-B881-46E2-830E-ED35267516D1}" type="datetime1">
              <a:rPr lang="en-US"/>
              <a:pPr>
                <a:defRPr/>
              </a:pPr>
              <a:t>11/5/2014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343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57200" y="1371600"/>
            <a:ext cx="7848600" cy="762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457200" y="1295400"/>
            <a:ext cx="78486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7" name="Chord 6"/>
          <p:cNvSpPr/>
          <p:nvPr userDrawn="1"/>
        </p:nvSpPr>
        <p:spPr>
          <a:xfrm rot="1376977">
            <a:off x="8570913" y="6024563"/>
            <a:ext cx="715962" cy="722312"/>
          </a:xfrm>
          <a:prstGeom prst="chord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382000" y="6324600"/>
            <a:ext cx="533400" cy="2286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  <a:latin typeface="Calibri" pitchFamily="34" charset="0"/>
              </a:rPr>
              <a:t>1-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763000" y="6324600"/>
            <a:ext cx="381000" cy="2286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246272CC-C90C-40C6-A404-48C3837DD9B8}" type="slidenum">
              <a:rPr lang="en-US" sz="1200" smtClean="0">
                <a:solidFill>
                  <a:schemeClr val="bg1"/>
                </a:solidFill>
                <a:latin typeface="Calibri" pitchFamily="34" charset="0"/>
              </a:rPr>
              <a:pPr eaLnBrk="1" hangingPunct="1">
                <a:defRPr/>
              </a:pPr>
              <a:t>‹#›</a:t>
            </a:fld>
            <a:endParaRPr lang="en-US" sz="12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0" y="6629400"/>
            <a:ext cx="7315200" cy="228600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 dirty="0" smtClean="0">
                <a:solidFill>
                  <a:srgbClr val="191919"/>
                </a:solidFill>
                <a:cs typeface="Arial" pitchFamily="34" charset="0"/>
              </a:rPr>
              <a:t>Copyright © 2011 Pearson Education, Inc. Publishing as Prentice Hall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54864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B7ED4-236D-403B-8090-3E8C1C7971F8}" type="datetime1">
              <a:rPr lang="en-US"/>
              <a:pPr>
                <a:defRPr/>
              </a:pPr>
              <a:t>11/5/2014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4CA96602-4963-4020-A906-B4804D784E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410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57200" y="1371600"/>
            <a:ext cx="7848600" cy="762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457200" y="1295400"/>
            <a:ext cx="78486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5" name="Chord 4"/>
          <p:cNvSpPr/>
          <p:nvPr userDrawn="1"/>
        </p:nvSpPr>
        <p:spPr>
          <a:xfrm rot="1376977">
            <a:off x="8570913" y="6024563"/>
            <a:ext cx="715962" cy="722312"/>
          </a:xfrm>
          <a:prstGeom prst="chord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8382000" y="6324600"/>
            <a:ext cx="533400" cy="2286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  <a:latin typeface="Calibri" pitchFamily="34" charset="0"/>
              </a:rPr>
              <a:t>1-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763000" y="6324600"/>
            <a:ext cx="381000" cy="2286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0B848653-7BCA-4CC5-BACA-EBB18D2D15BB}" type="slidenum">
              <a:rPr lang="en-US" sz="1200" smtClean="0">
                <a:solidFill>
                  <a:schemeClr val="bg1"/>
                </a:solidFill>
                <a:latin typeface="Calibri" pitchFamily="34" charset="0"/>
              </a:rPr>
              <a:pPr eaLnBrk="1" hangingPunct="1">
                <a:defRPr/>
              </a:pPr>
              <a:t>‹#›</a:t>
            </a:fld>
            <a:endParaRPr lang="en-US" sz="12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0" y="6629400"/>
            <a:ext cx="7315200" cy="228600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 dirty="0" smtClean="0">
                <a:solidFill>
                  <a:srgbClr val="191919"/>
                </a:solidFill>
                <a:cs typeface="Arial" pitchFamily="34" charset="0"/>
              </a:rPr>
              <a:t>Copyright © 2011 Pearson Education, Inc. Publishing as Prentice Hall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EBA32-BF20-4923-B50D-B77A85677B16}" type="datetime1">
              <a:rPr lang="en-US"/>
              <a:pPr>
                <a:defRPr/>
              </a:pPr>
              <a:t>11/5/2014</a:t>
            </a:fld>
            <a:endParaRPr 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3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 userDrawn="1"/>
        </p:nvSpPr>
        <p:spPr>
          <a:xfrm>
            <a:off x="8382000" y="6324600"/>
            <a:ext cx="533400" cy="2286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  <a:latin typeface="Calibri" pitchFamily="34" charset="0"/>
              </a:rPr>
              <a:t>1-</a:t>
            </a:r>
          </a:p>
        </p:txBody>
      </p:sp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8763000" y="6324600"/>
            <a:ext cx="381000" cy="2286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40412E94-8F03-4AC6-BEAF-C1246DA958C9}" type="slidenum">
              <a:rPr lang="en-US" sz="1200" smtClean="0">
                <a:solidFill>
                  <a:schemeClr val="bg1"/>
                </a:solidFill>
                <a:latin typeface="Calibri" pitchFamily="34" charset="0"/>
              </a:rPr>
              <a:pPr eaLnBrk="1" hangingPunct="1">
                <a:defRPr/>
              </a:pPr>
              <a:t>‹#›</a:t>
            </a:fld>
            <a:endParaRPr lang="en-US" sz="12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Footer Placeholder 4"/>
          <p:cNvSpPr txBox="1">
            <a:spLocks/>
          </p:cNvSpPr>
          <p:nvPr userDrawn="1"/>
        </p:nvSpPr>
        <p:spPr>
          <a:xfrm>
            <a:off x="0" y="6629400"/>
            <a:ext cx="7315200" cy="228600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 dirty="0" smtClean="0">
                <a:solidFill>
                  <a:srgbClr val="191919"/>
                </a:solidFill>
                <a:cs typeface="Arial" pitchFamily="34" charset="0"/>
              </a:rPr>
              <a:t>Copyright © 2011 Pearson Education, Inc. Publishing as Prentice Hall</a:t>
            </a:r>
          </a:p>
        </p:txBody>
      </p:sp>
      <p:sp>
        <p:nvSpPr>
          <p:cNvPr id="5" name="Chord 4"/>
          <p:cNvSpPr/>
          <p:nvPr userDrawn="1"/>
        </p:nvSpPr>
        <p:spPr>
          <a:xfrm rot="1376977">
            <a:off x="8570913" y="6024563"/>
            <a:ext cx="715962" cy="722312"/>
          </a:xfrm>
          <a:prstGeom prst="chord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2209F-126D-4532-A356-5A3AB704B9CE}" type="datetime1">
              <a:rPr lang="en-US"/>
              <a:pPr>
                <a:defRPr/>
              </a:pPr>
              <a:t>11/5/2014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33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ord 3"/>
          <p:cNvSpPr/>
          <p:nvPr userDrawn="1"/>
        </p:nvSpPr>
        <p:spPr>
          <a:xfrm rot="12146785">
            <a:off x="-657225" y="120650"/>
            <a:ext cx="2765425" cy="2692400"/>
          </a:xfrm>
          <a:prstGeom prst="chord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5" name="Title 1"/>
          <p:cNvSpPr txBox="1">
            <a:spLocks/>
          </p:cNvSpPr>
          <p:nvPr userDrawn="1"/>
        </p:nvSpPr>
        <p:spPr>
          <a:xfrm>
            <a:off x="381000" y="685800"/>
            <a:ext cx="8610600" cy="1470025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>
            <a:glow rad="101600">
              <a:srgbClr val="FFFF00">
                <a:alpha val="60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92D050"/>
                </a:solidFill>
                <a:latin typeface="Calibri" pitchFamily="34" charset="0"/>
                <a:cs typeface="Segoe UI" pitchFamily="34" charset="0"/>
              </a:rPr>
              <a:t>MARKETING</a:t>
            </a:r>
            <a:r>
              <a:rPr lang="en-US" sz="4000" dirty="0" smtClean="0">
                <a:solidFill>
                  <a:srgbClr val="7F7F7F"/>
                </a:solidFill>
                <a:latin typeface="Calibri" pitchFamily="34" charset="0"/>
                <a:cs typeface="Segoe UI" pitchFamily="34" charset="0"/>
              </a:rPr>
              <a:t> </a:t>
            </a:r>
            <a:r>
              <a:rPr lang="en-US" sz="4000" dirty="0" smtClean="0">
                <a:solidFill>
                  <a:prstClr val="black"/>
                </a:solidFill>
                <a:latin typeface="Calibri" pitchFamily="34" charset="0"/>
                <a:cs typeface="Segoe UI" pitchFamily="34" charset="0"/>
              </a:rPr>
              <a:t>AN INTRODUCTION</a:t>
            </a:r>
          </a:p>
          <a:p>
            <a:pPr algn="r" eaLnBrk="1" hangingPunct="1">
              <a:lnSpc>
                <a:spcPct val="150000"/>
              </a:lnSpc>
              <a:defRPr/>
            </a:pPr>
            <a:r>
              <a:rPr lang="en-US" sz="4000" dirty="0" smtClean="0">
                <a:solidFill>
                  <a:prstClr val="black"/>
                </a:solidFill>
                <a:latin typeface="Calibri" pitchFamily="34" charset="0"/>
                <a:cs typeface="Segoe UI" pitchFamily="34" charset="0"/>
              </a:rPr>
              <a:t>Armstrong/Kotler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09600"/>
            <a:ext cx="914400" cy="15700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9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0" y="6629400"/>
            <a:ext cx="7315200" cy="228600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 dirty="0" smtClean="0">
                <a:solidFill>
                  <a:srgbClr val="191919"/>
                </a:solidFill>
                <a:cs typeface="Arial" pitchFamily="34" charset="0"/>
              </a:rPr>
              <a:t>Copyright © 2011 Pearson Education, Inc. Publishing as Prentice Hall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3810000"/>
            <a:ext cx="86868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191000"/>
            <a:ext cx="6400800" cy="1752600"/>
          </a:xfrm>
        </p:spPr>
        <p:txBody>
          <a:bodyPr>
            <a:noAutofit/>
          </a:bodyPr>
          <a:lstStyle>
            <a:lvl1pPr marL="0" indent="0" algn="l">
              <a:buNone/>
              <a:def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647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" y="1371600"/>
            <a:ext cx="7848600" cy="762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57200" y="1295400"/>
            <a:ext cx="78486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6" name="Chord 5"/>
          <p:cNvSpPr/>
          <p:nvPr userDrawn="1"/>
        </p:nvSpPr>
        <p:spPr>
          <a:xfrm rot="1376977">
            <a:off x="8570913" y="6024563"/>
            <a:ext cx="715962" cy="722312"/>
          </a:xfrm>
          <a:prstGeom prst="chord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382000" y="6297613"/>
            <a:ext cx="533400" cy="2286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solidFill>
                  <a:prstClr val="white"/>
                </a:solidFill>
                <a:latin typeface="Calibri" pitchFamily="34" charset="0"/>
              </a:rPr>
              <a:t>7 -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763000" y="6297613"/>
            <a:ext cx="381000" cy="2286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8F32CDDC-F06D-4FB1-ADF7-B6F6EA8357C3}" type="slidenum">
              <a:rPr lang="en-US" sz="1200" smtClean="0">
                <a:solidFill>
                  <a:prstClr val="white"/>
                </a:solidFill>
                <a:latin typeface="Calibri" pitchFamily="34" charset="0"/>
              </a:rPr>
              <a:pPr eaLnBrk="1" hangingPunct="1">
                <a:defRPr/>
              </a:pPr>
              <a:t>‹#›</a:t>
            </a:fld>
            <a:endParaRPr lang="en-US" sz="1200" dirty="0" smtClean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0" y="6629400"/>
            <a:ext cx="7315200" cy="228600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 dirty="0" smtClean="0">
                <a:solidFill>
                  <a:srgbClr val="191919"/>
                </a:solidFill>
                <a:cs typeface="Arial" pitchFamily="34" charset="0"/>
              </a:rPr>
              <a:t>Copyright © 2011 Pearson Education, Inc. Publishing as Prentice Hall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ts val="4100"/>
              </a:lnSpc>
              <a:spcBef>
                <a:spcPts val="0"/>
              </a:spcBef>
              <a:buNone/>
              <a:defRPr sz="3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EDEFE-20B9-4205-9C2E-F66E127A7969}" type="datetime1">
              <a:rPr lang="en-US"/>
              <a:pPr>
                <a:defRPr/>
              </a:pPr>
              <a:t>11/5/2014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636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ord 3"/>
          <p:cNvSpPr/>
          <p:nvPr userDrawn="1"/>
        </p:nvSpPr>
        <p:spPr>
          <a:xfrm rot="12146785">
            <a:off x="-657225" y="120650"/>
            <a:ext cx="2765425" cy="2692400"/>
          </a:xfrm>
          <a:prstGeom prst="chord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5" name="Title 1"/>
          <p:cNvSpPr txBox="1">
            <a:spLocks/>
          </p:cNvSpPr>
          <p:nvPr userDrawn="1"/>
        </p:nvSpPr>
        <p:spPr>
          <a:xfrm>
            <a:off x="0" y="815975"/>
            <a:ext cx="7772400" cy="1470025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>
            <a:glow rad="101600">
              <a:srgbClr val="FFFF00">
                <a:alpha val="60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6000" dirty="0" smtClean="0">
                <a:solidFill>
                  <a:srgbClr val="7F7F7F"/>
                </a:solidFill>
                <a:latin typeface="Times New Roman" pitchFamily="18" charset="0"/>
                <a:cs typeface="Times New Roman" pitchFamily="18" charset="0"/>
              </a:rPr>
              <a:t>Marketing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09600"/>
            <a:ext cx="914400" cy="15700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9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0" y="6629400"/>
            <a:ext cx="7315200" cy="228600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 dirty="0" smtClean="0">
                <a:solidFill>
                  <a:srgbClr val="191919"/>
                </a:solidFill>
                <a:cs typeface="Arial" pitchFamily="34" charset="0"/>
              </a:rPr>
              <a:t>Copyright © 2011 Pearson Education, Inc. Publishing as Prentice Hall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3276600"/>
            <a:ext cx="6400800" cy="1752600"/>
          </a:xfrm>
        </p:spPr>
        <p:txBody>
          <a:bodyPr>
            <a:noAutofit/>
          </a:bodyPr>
          <a:lstStyle>
            <a:lvl1pPr marL="0" indent="0" algn="l">
              <a:buNone/>
              <a:def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32056-1716-4E9A-8B3E-1F8BDA97F83B}" type="datetime1">
              <a:rPr lang="en-US"/>
              <a:pPr>
                <a:defRPr/>
              </a:pPr>
              <a:t>11/5/2014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877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72E589A-B9A0-4A08-BE07-E56407A1E6B7}" type="datetime1">
              <a:rPr lang="en-US"/>
              <a:pPr>
                <a:defRPr/>
              </a:pPr>
              <a:t>11/5/2014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81" r:id="rId1"/>
    <p:sldLayoutId id="2147485182" r:id="rId2"/>
    <p:sldLayoutId id="2147485183" r:id="rId3"/>
    <p:sldLayoutId id="2147485184" r:id="rId4"/>
    <p:sldLayoutId id="2147485185" r:id="rId5"/>
    <p:sldLayoutId id="2147485186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9A22774-A45E-48A0-93E5-DCD0AB0C32CE}" type="datetime1">
              <a:rPr lang="en-US"/>
              <a:pPr>
                <a:defRPr/>
              </a:pPr>
              <a:t>11/5/2014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87" r:id="rId1"/>
    <p:sldLayoutId id="2147485188" r:id="rId2"/>
    <p:sldLayoutId id="2147485189" r:id="rId3"/>
    <p:sldLayoutId id="2147485190" r:id="rId4"/>
    <p:sldLayoutId id="2147485191" r:id="rId5"/>
    <p:sldLayoutId id="2147485192" r:id="rId6"/>
    <p:sldLayoutId id="2147485193" r:id="rId7"/>
    <p:sldLayoutId id="2147485194" r:id="rId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04800" y="4343400"/>
            <a:ext cx="7924800" cy="1752600"/>
          </a:xfrm>
        </p:spPr>
        <p:txBody>
          <a:bodyPr/>
          <a:lstStyle/>
          <a:p>
            <a:pPr eaLnBrk="1" hangingPunct="1">
              <a:defRPr/>
            </a:pPr>
            <a:r>
              <a:rPr sz="6000" dirty="0" smtClean="0">
                <a:solidFill>
                  <a:srgbClr val="949699"/>
                </a:solidFill>
                <a:latin typeface="LinoLetter-Roman" charset="0"/>
                <a:ea typeface="ＭＳ Ｐゴシック" pitchFamily="34" charset="-128"/>
              </a:rPr>
              <a:t>Marketing Environment</a:t>
            </a:r>
          </a:p>
        </p:txBody>
      </p:sp>
      <p:sp>
        <p:nvSpPr>
          <p:cNvPr id="5" name="Chord 4"/>
          <p:cNvSpPr/>
          <p:nvPr/>
        </p:nvSpPr>
        <p:spPr>
          <a:xfrm rot="12146785">
            <a:off x="-657225" y="120650"/>
            <a:ext cx="2765425" cy="2692400"/>
          </a:xfrm>
          <a:prstGeom prst="chord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38916" name="TextBox 6"/>
          <p:cNvSpPr txBox="1">
            <a:spLocks noChangeArrowheads="1"/>
          </p:cNvSpPr>
          <p:nvPr/>
        </p:nvSpPr>
        <p:spPr bwMode="auto">
          <a:xfrm>
            <a:off x="457200" y="609600"/>
            <a:ext cx="9144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9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Opportunities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74955" y="1828800"/>
            <a:ext cx="7848600" cy="347472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en-US" sz="3200" u="sng" dirty="0" smtClean="0"/>
              <a:t>External</a:t>
            </a:r>
            <a:r>
              <a:rPr lang="en-US" sz="3200" dirty="0" smtClean="0"/>
              <a:t> factors that a company can exploit to achieve its objectives.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sz="3200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sz="3200" dirty="0" smtClean="0"/>
              <a:t>Example:  </a:t>
            </a:r>
            <a:r>
              <a:rPr lang="en-US" sz="3200" dirty="0" smtClean="0">
                <a:solidFill>
                  <a:srgbClr val="FF0000"/>
                </a:solidFill>
              </a:rPr>
              <a:t>Increasing consumer demand </a:t>
            </a:r>
            <a:r>
              <a:rPr lang="en-US" sz="3200" dirty="0" smtClean="0"/>
              <a:t>for smart phones in developing countries like China.</a:t>
            </a:r>
          </a:p>
          <a:p>
            <a:pPr marL="4572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6196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Threats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65455" y="1577340"/>
            <a:ext cx="7467600" cy="4724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200" u="sng" dirty="0" smtClean="0"/>
              <a:t>External</a:t>
            </a:r>
            <a:r>
              <a:rPr lang="en-US" sz="3200" dirty="0" smtClean="0"/>
              <a:t> factors that challenge a company’s performance.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sz="3200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sz="3200" dirty="0" smtClean="0"/>
              <a:t>Example:  </a:t>
            </a:r>
            <a:r>
              <a:rPr lang="en-US" sz="3200" dirty="0" smtClean="0">
                <a:solidFill>
                  <a:srgbClr val="FF0000"/>
                </a:solidFill>
              </a:rPr>
              <a:t>Competition </a:t>
            </a:r>
            <a:r>
              <a:rPr lang="en-US" sz="3200" dirty="0" smtClean="0"/>
              <a:t>- Samsung’s large screen smart phones.</a:t>
            </a:r>
          </a:p>
          <a:p>
            <a:pPr marL="4572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1076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Think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two more examples to each SWOT box.</a:t>
            </a:r>
          </a:p>
          <a:p>
            <a:r>
              <a:rPr lang="en-US" dirty="0" smtClean="0"/>
              <a:t>It will help to think of a company – e.g. McDonalds</a:t>
            </a:r>
          </a:p>
          <a:p>
            <a:pPr marL="0" indent="0">
              <a:buNone/>
            </a:pPr>
            <a:r>
              <a:rPr lang="en-US" dirty="0" smtClean="0"/>
              <a:t>Sample format for a Strength:  </a:t>
            </a:r>
          </a:p>
          <a:p>
            <a:r>
              <a:rPr lang="en-US" dirty="0" smtClean="0"/>
              <a:t>Technology – Apple software/hardware.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426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 / Share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2110740"/>
            <a:ext cx="4343400" cy="268986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/>
              <a:t>Present </a:t>
            </a:r>
            <a:r>
              <a:rPr lang="en-US" dirty="0" smtClean="0"/>
              <a:t>your ideas to </a:t>
            </a:r>
            <a:r>
              <a:rPr lang="en-US" dirty="0"/>
              <a:t>your </a:t>
            </a:r>
            <a:r>
              <a:rPr lang="en-US" dirty="0" smtClean="0"/>
              <a:t>desk partner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Add one of your partner’s ideas to each box.</a:t>
            </a:r>
            <a:endParaRPr lang="en-US" dirty="0"/>
          </a:p>
          <a:p>
            <a:pPr marL="45720" indent="0">
              <a:buNone/>
            </a:pP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955" y="2133600"/>
            <a:ext cx="3889585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76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Compare Notes</a:t>
            </a:r>
          </a:p>
        </p:txBody>
      </p:sp>
      <p:pic>
        <p:nvPicPr>
          <p:cNvPr id="491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6624" y="1493838"/>
            <a:ext cx="4329539" cy="3611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157" name="TextBox 2"/>
          <p:cNvSpPr txBox="1">
            <a:spLocks noChangeArrowheads="1"/>
          </p:cNvSpPr>
          <p:nvPr/>
        </p:nvSpPr>
        <p:spPr bwMode="auto">
          <a:xfrm>
            <a:off x="457200" y="2843709"/>
            <a:ext cx="3581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800" dirty="0" smtClean="0">
                <a:solidFill>
                  <a:srgbClr val="000000"/>
                </a:solidFill>
              </a:rPr>
              <a:t>Share SWOT ideas.</a:t>
            </a:r>
          </a:p>
          <a:p>
            <a:pPr eaLnBrk="1" hangingPunct="1"/>
            <a:endParaRPr lang="en-US" sz="2800" dirty="0">
              <a:solidFill>
                <a:srgbClr val="000000"/>
              </a:solidFill>
            </a:endParaRPr>
          </a:p>
          <a:p>
            <a:pPr eaLnBrk="1" hangingPunct="1"/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50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Strengths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066800" y="1600200"/>
            <a:ext cx="7391400" cy="4419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3200" u="sng" dirty="0" smtClean="0"/>
              <a:t>Internal</a:t>
            </a:r>
            <a:r>
              <a:rPr lang="en-US" sz="3200" dirty="0" smtClean="0"/>
              <a:t> capabilities that help a company reach its objectives.</a:t>
            </a:r>
          </a:p>
          <a:p>
            <a:pPr marL="45720" indent="0">
              <a:buNone/>
            </a:pPr>
            <a:endParaRPr lang="en-US" sz="3200" dirty="0" smtClean="0"/>
          </a:p>
          <a:p>
            <a:pPr lvl="1">
              <a:buFont typeface="Wingdings" pitchFamily="2" charset="2"/>
              <a:buChar char="ü"/>
            </a:pPr>
            <a:r>
              <a:rPr lang="en-US" sz="3200" dirty="0" smtClean="0"/>
              <a:t> Brand, reputation</a:t>
            </a:r>
          </a:p>
          <a:p>
            <a:pPr lvl="1">
              <a:buFont typeface="Wingdings" pitchFamily="2" charset="2"/>
              <a:buChar char="ü"/>
            </a:pPr>
            <a:r>
              <a:rPr lang="en-US" sz="3200" dirty="0" smtClean="0"/>
              <a:t> Unique product</a:t>
            </a:r>
          </a:p>
          <a:p>
            <a:pPr lvl="1">
              <a:buFont typeface="Wingdings" pitchFamily="2" charset="2"/>
              <a:buChar char="ü"/>
            </a:pPr>
            <a:r>
              <a:rPr lang="en-US" sz="3200" dirty="0" smtClean="0"/>
              <a:t> Technology</a:t>
            </a:r>
          </a:p>
          <a:p>
            <a:pPr lvl="1">
              <a:buFont typeface="Wingdings" pitchFamily="2" charset="2"/>
              <a:buChar char="ü"/>
            </a:pPr>
            <a:r>
              <a:rPr lang="en-US" sz="3200" dirty="0" smtClean="0"/>
              <a:t>  Customer service</a:t>
            </a:r>
          </a:p>
          <a:p>
            <a:pPr marL="4572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5181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Weaknesses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066800" y="1600200"/>
            <a:ext cx="7391400" cy="46482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en-US" sz="3200" u="sng" dirty="0" smtClean="0"/>
              <a:t>Internal </a:t>
            </a:r>
            <a:r>
              <a:rPr lang="en-US" sz="3200" dirty="0" smtClean="0"/>
              <a:t>limitations that interfere with a company reaching its objectives.</a:t>
            </a:r>
          </a:p>
          <a:p>
            <a:pPr marL="45720" indent="0">
              <a:buNone/>
            </a:pPr>
            <a:endParaRPr lang="en-US" sz="3200" dirty="0" smtClean="0"/>
          </a:p>
          <a:p>
            <a:pPr lvl="1">
              <a:buFont typeface="Wingdings" pitchFamily="2" charset="2"/>
              <a:buChar char="ü"/>
            </a:pPr>
            <a:r>
              <a:rPr lang="en-US" sz="3000" dirty="0" smtClean="0"/>
              <a:t> Poor reputation</a:t>
            </a:r>
          </a:p>
          <a:p>
            <a:pPr lvl="1">
              <a:buFont typeface="Wingdings" pitchFamily="2" charset="2"/>
              <a:buChar char="ü"/>
            </a:pPr>
            <a:r>
              <a:rPr lang="en-US" sz="3000" dirty="0"/>
              <a:t> </a:t>
            </a:r>
            <a:r>
              <a:rPr lang="en-US" sz="3000" dirty="0" smtClean="0"/>
              <a:t>Poor products</a:t>
            </a:r>
          </a:p>
          <a:p>
            <a:pPr lvl="1">
              <a:buFont typeface="Wingdings" pitchFamily="2" charset="2"/>
              <a:buChar char="ü"/>
            </a:pPr>
            <a:r>
              <a:rPr lang="en-US" sz="3000" dirty="0" smtClean="0"/>
              <a:t> Obsolete technology</a:t>
            </a:r>
          </a:p>
          <a:p>
            <a:pPr lvl="1">
              <a:buFont typeface="Wingdings" pitchFamily="2" charset="2"/>
              <a:buChar char="ü"/>
            </a:pPr>
            <a:r>
              <a:rPr lang="en-US" sz="3000" dirty="0" smtClean="0"/>
              <a:t> Poor customer service</a:t>
            </a:r>
          </a:p>
          <a:p>
            <a:pPr lvl="1">
              <a:buFont typeface="Wingdings" pitchFamily="2" charset="2"/>
              <a:buChar char="ü"/>
            </a:pPr>
            <a:endParaRPr lang="en-US" sz="3000" dirty="0"/>
          </a:p>
          <a:p>
            <a:pPr lvl="1">
              <a:buFont typeface="Wingdings" pitchFamily="2" charset="2"/>
              <a:buChar char="ü"/>
            </a:pPr>
            <a:r>
              <a:rPr lang="en-US" sz="3000" dirty="0" smtClean="0"/>
              <a:t>Basically, many strengths can be weaknesses if the firm does a poor job.</a:t>
            </a:r>
          </a:p>
          <a:p>
            <a:pPr marL="365760" lvl="1" indent="0">
              <a:buNone/>
            </a:pPr>
            <a:endParaRPr lang="en-US" sz="3200" dirty="0" smtClean="0"/>
          </a:p>
          <a:p>
            <a:pPr marL="4572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8481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Opportunities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066800" y="1600200"/>
            <a:ext cx="7848600" cy="34747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200" u="sng" dirty="0" smtClean="0"/>
              <a:t>External</a:t>
            </a:r>
            <a:r>
              <a:rPr lang="en-US" sz="3200" dirty="0" smtClean="0"/>
              <a:t> factors that a company can exploit to achieve its objectives.</a:t>
            </a:r>
          </a:p>
          <a:p>
            <a:pPr marL="45720" indent="0">
              <a:buNone/>
            </a:pPr>
            <a:endParaRPr lang="en-US" sz="3200" dirty="0" smtClean="0"/>
          </a:p>
          <a:p>
            <a:pPr lvl="1">
              <a:buFont typeface="Wingdings" pitchFamily="2" charset="2"/>
              <a:buChar char="ü"/>
            </a:pPr>
            <a:r>
              <a:rPr lang="en-US" sz="3000" dirty="0" smtClean="0"/>
              <a:t> Market growth</a:t>
            </a:r>
          </a:p>
          <a:p>
            <a:pPr lvl="1">
              <a:buFont typeface="Wingdings" pitchFamily="2" charset="2"/>
              <a:buChar char="ü"/>
            </a:pPr>
            <a:r>
              <a:rPr lang="en-US" sz="3000" dirty="0"/>
              <a:t> </a:t>
            </a:r>
            <a:r>
              <a:rPr lang="en-US" sz="3000" dirty="0" smtClean="0"/>
              <a:t>New technologies, innovations</a:t>
            </a:r>
          </a:p>
          <a:p>
            <a:pPr lvl="1">
              <a:buFont typeface="Wingdings" pitchFamily="2" charset="2"/>
              <a:buChar char="ü"/>
            </a:pPr>
            <a:r>
              <a:rPr lang="en-US" sz="3000" dirty="0" smtClean="0"/>
              <a:t> Weak competitors</a:t>
            </a:r>
            <a:endParaRPr lang="en-US" sz="3200" dirty="0" smtClean="0"/>
          </a:p>
          <a:p>
            <a:pPr marL="4572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06505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Threats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90600" y="1447800"/>
            <a:ext cx="7467600" cy="4724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200" u="sng" dirty="0" smtClean="0"/>
              <a:t>External</a:t>
            </a:r>
            <a:r>
              <a:rPr lang="en-US" sz="3200" dirty="0" smtClean="0"/>
              <a:t> factors that challenge a company’s performance.</a:t>
            </a:r>
          </a:p>
          <a:p>
            <a:pPr marL="45720" indent="0">
              <a:buNone/>
            </a:pPr>
            <a:endParaRPr lang="en-US" sz="3200" dirty="0" smtClean="0"/>
          </a:p>
          <a:p>
            <a:pPr lvl="1">
              <a:buFont typeface="Wingdings" pitchFamily="2" charset="2"/>
              <a:buChar char="ü"/>
            </a:pPr>
            <a:r>
              <a:rPr lang="en-US" sz="3000" dirty="0" smtClean="0"/>
              <a:t> Strong competitors</a:t>
            </a:r>
          </a:p>
          <a:p>
            <a:pPr lvl="1">
              <a:buFont typeface="Wingdings" pitchFamily="2" charset="2"/>
              <a:buChar char="ü"/>
            </a:pPr>
            <a:r>
              <a:rPr lang="en-US" sz="3000" dirty="0"/>
              <a:t> </a:t>
            </a:r>
            <a:r>
              <a:rPr lang="en-US" sz="3000" dirty="0" smtClean="0"/>
              <a:t>Technological changes</a:t>
            </a:r>
          </a:p>
          <a:p>
            <a:pPr lvl="1">
              <a:buFont typeface="Wingdings" pitchFamily="2" charset="2"/>
              <a:buChar char="ü"/>
            </a:pPr>
            <a:r>
              <a:rPr lang="en-US" sz="3000" dirty="0"/>
              <a:t> </a:t>
            </a:r>
            <a:r>
              <a:rPr lang="en-US" sz="3000" dirty="0" smtClean="0"/>
              <a:t>Poor economy</a:t>
            </a:r>
          </a:p>
          <a:p>
            <a:pPr lvl="1">
              <a:buFont typeface="Wingdings" pitchFamily="2" charset="2"/>
              <a:buChar char="ü"/>
            </a:pPr>
            <a:r>
              <a:rPr lang="en-US" sz="3000" dirty="0"/>
              <a:t> </a:t>
            </a:r>
            <a:r>
              <a:rPr lang="en-US" sz="3000" dirty="0" smtClean="0"/>
              <a:t>Government regulation</a:t>
            </a:r>
            <a:endParaRPr lang="en-US" sz="3200" dirty="0" smtClean="0"/>
          </a:p>
          <a:p>
            <a:pPr marL="4572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7012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848600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Career SWOT – Stock trader 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1066800" y="1447800"/>
          <a:ext cx="7543800" cy="474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121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Do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85800" y="1981200"/>
            <a:ext cx="7924800" cy="347472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600" dirty="0" smtClean="0"/>
              <a:t>Outbox – </a:t>
            </a:r>
            <a:r>
              <a:rPr lang="en-US" sz="3600" dirty="0" smtClean="0">
                <a:solidFill>
                  <a:srgbClr val="FF0000"/>
                </a:solidFill>
              </a:rPr>
              <a:t>Unit 2</a:t>
            </a:r>
            <a:r>
              <a:rPr lang="en-US" sz="3600" dirty="0" smtClean="0"/>
              <a:t> NEW UNIT!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Find </a:t>
            </a:r>
            <a:r>
              <a:rPr lang="en-US" sz="3600" dirty="0" smtClean="0"/>
              <a:t>“Exercise – SWOT Day 1” in teacher outbox.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/>
              <a:t> </a:t>
            </a:r>
            <a:r>
              <a:rPr lang="en-US" sz="3600" dirty="0" smtClean="0"/>
              <a:t>Complete Part 1 – your career goal.</a:t>
            </a:r>
          </a:p>
          <a:p>
            <a:pPr marL="4572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737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7162800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Career SWOT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533400" y="1981200"/>
            <a:ext cx="8458200" cy="347472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600" dirty="0" smtClean="0"/>
              <a:t> Go to “Exercise – SWOT Day 1”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/>
              <a:t> </a:t>
            </a:r>
            <a:r>
              <a:rPr lang="en-US" sz="3600" dirty="0" smtClean="0"/>
              <a:t>Complete Part 2 – your personal SWOT on your career goal.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Identify two strengths, weaknesses, opportunities and threats.</a:t>
            </a:r>
          </a:p>
          <a:p>
            <a:pPr marL="4572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655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 / Share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2110740"/>
            <a:ext cx="4343400" cy="390906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/>
              <a:t>Present to your elbow partner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 Partner – find </a:t>
            </a:r>
            <a:r>
              <a:rPr lang="en-US" dirty="0" smtClean="0"/>
              <a:t>two good points.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 Partner – make </a:t>
            </a:r>
            <a:r>
              <a:rPr lang="en-US" dirty="0" smtClean="0"/>
              <a:t>two suggestions.</a:t>
            </a:r>
            <a:endParaRPr lang="en-US" dirty="0"/>
          </a:p>
          <a:p>
            <a:pPr marL="45720" indent="0">
              <a:buNone/>
            </a:pP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955" y="2133600"/>
            <a:ext cx="3889585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68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620000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Action Plan – Stock Trader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990600" y="1600200"/>
          <a:ext cx="72390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4572000"/>
              </a:tblGrid>
              <a:tr h="8839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Action Plan</a:t>
                      </a:r>
                      <a:endParaRPr 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Strength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Build</a:t>
                      </a:r>
                      <a:r>
                        <a:rPr lang="en-US" sz="2800" baseline="0" dirty="0" smtClean="0"/>
                        <a:t> by reading</a:t>
                      </a:r>
                      <a:r>
                        <a:rPr lang="en-US" sz="2800" dirty="0" smtClean="0"/>
                        <a:t> CNBC</a:t>
                      </a:r>
                      <a:r>
                        <a:rPr lang="en-US" sz="2800" baseline="0" dirty="0" smtClean="0"/>
                        <a:t> every day.</a:t>
                      </a:r>
                      <a:endParaRPr lang="en-US" sz="2800" dirty="0"/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Weakness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Correct by getting an internship job.</a:t>
                      </a:r>
                      <a:endParaRPr lang="en-US" sz="2800" dirty="0"/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Opportunity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Exploit</a:t>
                      </a:r>
                      <a:r>
                        <a:rPr lang="en-US" sz="2800" baseline="0" dirty="0" smtClean="0"/>
                        <a:t> by getting to know people in the business.</a:t>
                      </a:r>
                      <a:endParaRPr lang="en-US" sz="2800" dirty="0"/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Threats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Counter job competition</a:t>
                      </a:r>
                      <a:r>
                        <a:rPr lang="en-US" sz="2800" baseline="0" dirty="0" smtClean="0"/>
                        <a:t> by looking at smaller firms.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26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Action Plan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533400" y="1295400"/>
            <a:ext cx="8458200" cy="52578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600" dirty="0" smtClean="0"/>
              <a:t> Go to “Exercise – SWOT Day 1”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/>
              <a:t> </a:t>
            </a:r>
            <a:r>
              <a:rPr lang="en-US" sz="3600" dirty="0" smtClean="0"/>
              <a:t>Complete Part 3 – develop a personal action plan to:</a:t>
            </a:r>
          </a:p>
          <a:p>
            <a:pPr>
              <a:buFont typeface="Wingdings" pitchFamily="2" charset="2"/>
              <a:buChar char="§"/>
            </a:pPr>
            <a:endParaRPr lang="en-US" sz="3600" dirty="0" smtClean="0"/>
          </a:p>
          <a:p>
            <a:pPr lvl="1">
              <a:buFont typeface="Wingdings" pitchFamily="2" charset="2"/>
              <a:buChar char="ü"/>
            </a:pPr>
            <a:r>
              <a:rPr lang="en-US" sz="3400" dirty="0"/>
              <a:t> </a:t>
            </a:r>
            <a:r>
              <a:rPr lang="en-US" sz="3400" dirty="0" smtClean="0"/>
              <a:t>Build on your strengths</a:t>
            </a:r>
          </a:p>
          <a:p>
            <a:pPr lvl="1">
              <a:buFont typeface="Wingdings" pitchFamily="2" charset="2"/>
              <a:buChar char="ü"/>
            </a:pPr>
            <a:r>
              <a:rPr lang="en-US" sz="3400" dirty="0"/>
              <a:t> </a:t>
            </a:r>
            <a:r>
              <a:rPr lang="en-US" sz="3400" dirty="0" smtClean="0"/>
              <a:t>Correct your weaknesses</a:t>
            </a:r>
          </a:p>
          <a:p>
            <a:pPr lvl="1">
              <a:buFont typeface="Wingdings" pitchFamily="2" charset="2"/>
              <a:buChar char="ü"/>
            </a:pPr>
            <a:r>
              <a:rPr lang="en-US" sz="3400" dirty="0"/>
              <a:t> </a:t>
            </a:r>
            <a:r>
              <a:rPr lang="en-US" sz="3400" dirty="0" smtClean="0"/>
              <a:t>Exploit opportunities</a:t>
            </a:r>
          </a:p>
          <a:p>
            <a:pPr lvl="1">
              <a:buFont typeface="Wingdings" pitchFamily="2" charset="2"/>
              <a:buChar char="ü"/>
            </a:pPr>
            <a:r>
              <a:rPr lang="en-US" sz="3400" dirty="0"/>
              <a:t> </a:t>
            </a:r>
            <a:r>
              <a:rPr lang="en-US" sz="3400" dirty="0" smtClean="0"/>
              <a:t>Counter threats</a:t>
            </a:r>
          </a:p>
          <a:p>
            <a:pPr marL="4572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7051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533400" y="1676400"/>
            <a:ext cx="8305800" cy="44958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600" dirty="0" smtClean="0"/>
              <a:t> SWOT helps us analyze our environment.</a:t>
            </a:r>
          </a:p>
          <a:p>
            <a:pPr>
              <a:buFont typeface="Wingdings" pitchFamily="2" charset="2"/>
              <a:buChar char="§"/>
            </a:pPr>
            <a:endParaRPr lang="en-US" sz="3600" dirty="0"/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It helps us determine whether we can achieve our goals, and what will help or hinder us from getting there.</a:t>
            </a:r>
          </a:p>
          <a:p>
            <a:pPr>
              <a:buFont typeface="Wingdings" pitchFamily="2" charset="2"/>
              <a:buChar char="§"/>
            </a:pPr>
            <a:endParaRPr lang="en-US" sz="3600" dirty="0" smtClean="0"/>
          </a:p>
          <a:p>
            <a:pPr>
              <a:buFont typeface="Wingdings" pitchFamily="2" charset="2"/>
              <a:buChar char="§"/>
            </a:pPr>
            <a:r>
              <a:rPr lang="en-US" sz="3600" dirty="0"/>
              <a:t> </a:t>
            </a:r>
            <a:r>
              <a:rPr lang="en-US" sz="3600" dirty="0" smtClean="0"/>
              <a:t>By identifying strengths, weaknesses, opportunities and threats, we can build an action plan to get us to our goal.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0438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SWOT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" y="1310640"/>
            <a:ext cx="8610600" cy="4525963"/>
          </a:xfrm>
        </p:spPr>
        <p:txBody>
          <a:bodyPr/>
          <a:lstStyle/>
          <a:p>
            <a:r>
              <a:rPr lang="en-US" sz="2800" dirty="0" smtClean="0"/>
              <a:t>Socrative.com    </a:t>
            </a:r>
            <a:r>
              <a:rPr lang="en-US" sz="2800" dirty="0" smtClean="0">
                <a:solidFill>
                  <a:prstClr val="black"/>
                </a:solidFill>
              </a:rPr>
              <a:t>Room</a:t>
            </a:r>
            <a:r>
              <a:rPr lang="en-US" sz="2800" dirty="0">
                <a:solidFill>
                  <a:prstClr val="black"/>
                </a:solidFill>
              </a:rPr>
              <a:t>: </a:t>
            </a:r>
            <a:r>
              <a:rPr lang="en-US" sz="2800" b="1" dirty="0" smtClean="0">
                <a:solidFill>
                  <a:prstClr val="black"/>
                </a:solidFill>
              </a:rPr>
              <a:t>b755cc0e</a:t>
            </a:r>
          </a:p>
          <a:p>
            <a:endParaRPr lang="en-US" sz="2800" b="1" dirty="0" smtClean="0">
              <a:solidFill>
                <a:prstClr val="black"/>
              </a:solidFill>
            </a:endParaRPr>
          </a:p>
          <a:p>
            <a:r>
              <a:rPr lang="en-US" sz="2800" b="1" dirty="0" smtClean="0">
                <a:solidFill>
                  <a:prstClr val="black"/>
                </a:solidFill>
              </a:rPr>
              <a:t>Login </a:t>
            </a:r>
            <a:r>
              <a:rPr lang="en-US" sz="2800" b="1" dirty="0">
                <a:solidFill>
                  <a:prstClr val="black"/>
                </a:solidFill>
              </a:rPr>
              <a:t>with last name, then </a:t>
            </a:r>
            <a:r>
              <a:rPr lang="en-US" sz="2800" b="1" dirty="0" smtClean="0">
                <a:solidFill>
                  <a:prstClr val="black"/>
                </a:solidFill>
              </a:rPr>
              <a:t>first</a:t>
            </a:r>
            <a:endParaRPr lang="en-US" sz="2800" b="1" dirty="0">
              <a:solidFill>
                <a:prstClr val="black"/>
              </a:solidFill>
            </a:endParaRPr>
          </a:p>
          <a:p>
            <a:r>
              <a:rPr lang="en-US" sz="2800" b="1" dirty="0" smtClean="0">
                <a:solidFill>
                  <a:prstClr val="black"/>
                </a:solidFill>
              </a:rPr>
              <a:t>SWOT Exit Ticket</a:t>
            </a:r>
            <a:endParaRPr lang="en-US" sz="2800" b="1" dirty="0">
              <a:solidFill>
                <a:prstClr val="black"/>
              </a:solidFill>
            </a:endParaRPr>
          </a:p>
          <a:p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Consider one of the company’s that we’ve studied.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Identify one strength, weakness, opportunity and threat for that company.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9867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Monday review of:</a:t>
            </a:r>
          </a:p>
          <a:p>
            <a:r>
              <a:rPr lang="en-US" dirty="0" smtClean="0"/>
              <a:t>Test</a:t>
            </a:r>
          </a:p>
          <a:p>
            <a:r>
              <a:rPr lang="en-US" dirty="0" err="1" smtClean="0"/>
              <a:t>McD’s</a:t>
            </a:r>
            <a:r>
              <a:rPr lang="en-US" dirty="0" smtClean="0"/>
              <a:t> Exercise</a:t>
            </a:r>
          </a:p>
          <a:p>
            <a:r>
              <a:rPr lang="en-US" dirty="0" smtClean="0"/>
              <a:t>Charity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62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219200" y="1981200"/>
            <a:ext cx="7391400" cy="347472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600" dirty="0" smtClean="0"/>
              <a:t> Learn parts of a SWOT analysis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/>
              <a:t> </a:t>
            </a:r>
            <a:r>
              <a:rPr lang="en-US" sz="3600" dirty="0" smtClean="0"/>
              <a:t>Learn how it is used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/>
              <a:t> </a:t>
            </a:r>
            <a:r>
              <a:rPr lang="en-US" sz="3600" dirty="0" smtClean="0"/>
              <a:t>Apply SWOT to a personal goal.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05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Get Ready to Take Notes</a:t>
            </a:r>
          </a:p>
        </p:txBody>
      </p:sp>
      <p:pic>
        <p:nvPicPr>
          <p:cNvPr id="614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828800"/>
            <a:ext cx="2971800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94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SWOT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219200" y="1981200"/>
            <a:ext cx="7391400" cy="347472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600" dirty="0" smtClean="0"/>
              <a:t> Strengths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/>
              <a:t> </a:t>
            </a:r>
            <a:r>
              <a:rPr lang="en-US" sz="3600" dirty="0" smtClean="0"/>
              <a:t>Weaknesses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/>
              <a:t> </a:t>
            </a:r>
            <a:r>
              <a:rPr lang="en-US" sz="3600" dirty="0" smtClean="0"/>
              <a:t>Opportunities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 Threats</a:t>
            </a:r>
          </a:p>
          <a:p>
            <a:pPr marL="45720" indent="0">
              <a:buNone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4953000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Provides a way to analyze your business and its environment.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8873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 Structure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666559"/>
              </p:ext>
            </p:extLst>
          </p:nvPr>
        </p:nvGraphicFramePr>
        <p:xfrm>
          <a:off x="457200" y="1524000"/>
          <a:ext cx="8229600" cy="504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Internal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External</a:t>
                      </a:r>
                      <a:endParaRPr lang="en-US" sz="2800" dirty="0"/>
                    </a:p>
                  </a:txBody>
                  <a:tcPr/>
                </a:tc>
              </a:tr>
              <a:tr h="20574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Strengths</a:t>
                      </a:r>
                    </a:p>
                    <a:p>
                      <a:endParaRPr lang="en-US" sz="2800" dirty="0" smtClean="0"/>
                    </a:p>
                    <a:p>
                      <a:r>
                        <a:rPr lang="en-US" sz="2800" dirty="0" smtClean="0"/>
                        <a:t>Weaknesses</a:t>
                      </a:r>
                    </a:p>
                    <a:p>
                      <a:endParaRPr lang="en-US" sz="2800" dirty="0" smtClean="0"/>
                    </a:p>
                    <a:p>
                      <a:r>
                        <a:rPr lang="en-US" sz="2800" dirty="0" smtClean="0"/>
                        <a:t>You,</a:t>
                      </a:r>
                      <a:r>
                        <a:rPr lang="en-US" sz="2800" baseline="0" dirty="0" smtClean="0"/>
                        <a:t> the company can control Strengths &amp; Weaknesses </a:t>
                      </a:r>
                    </a:p>
                    <a:p>
                      <a:endParaRPr lang="en-US" sz="2800" baseline="0" dirty="0" smtClean="0"/>
                    </a:p>
                    <a:p>
                      <a:r>
                        <a:rPr lang="en-US" sz="2800" baseline="0" dirty="0" smtClean="0"/>
                        <a:t>Example: Apples' technology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Opportunities</a:t>
                      </a:r>
                    </a:p>
                    <a:p>
                      <a:endParaRPr lang="en-US" sz="2800" dirty="0" smtClean="0"/>
                    </a:p>
                    <a:p>
                      <a:r>
                        <a:rPr lang="en-US" sz="2800" dirty="0" smtClean="0"/>
                        <a:t>Threats</a:t>
                      </a:r>
                    </a:p>
                    <a:p>
                      <a:endParaRPr lang="en-US" sz="2800" dirty="0" smtClean="0"/>
                    </a:p>
                    <a:p>
                      <a:r>
                        <a:rPr lang="en-US" sz="2800" dirty="0" smtClean="0"/>
                        <a:t>Environment</a:t>
                      </a:r>
                      <a:r>
                        <a:rPr lang="en-US" sz="2800" baseline="0" dirty="0" smtClean="0"/>
                        <a:t> outside the company.   Can’t control.</a:t>
                      </a:r>
                      <a:endParaRPr lang="en-US" sz="2800" dirty="0" smtClean="0"/>
                    </a:p>
                    <a:p>
                      <a:endParaRPr lang="en-US" sz="2800" dirty="0" smtClean="0"/>
                    </a:p>
                    <a:p>
                      <a:endParaRPr lang="en-US" sz="2800" dirty="0" smtClean="0"/>
                    </a:p>
                    <a:p>
                      <a:r>
                        <a:rPr lang="en-US" sz="2800" dirty="0" smtClean="0"/>
                        <a:t>Example:</a:t>
                      </a:r>
                      <a:r>
                        <a:rPr lang="en-US" sz="2800" baseline="0" dirty="0" smtClean="0"/>
                        <a:t> Samsung’s competitive threat. 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20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Strengths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066800" y="1600200"/>
            <a:ext cx="7391400" cy="4419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3200" u="sng" dirty="0" smtClean="0"/>
              <a:t>Internal</a:t>
            </a:r>
            <a:r>
              <a:rPr lang="en-US" sz="3200" dirty="0" smtClean="0"/>
              <a:t> capabilities that help a company reach its objectives.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sz="3200" dirty="0" smtClean="0"/>
          </a:p>
          <a:p>
            <a:pPr marL="45720" indent="0">
              <a:buNone/>
            </a:pPr>
            <a:endParaRPr lang="en-US" dirty="0"/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prstClr val="black"/>
                </a:solidFill>
                <a:ea typeface="+mn-ea"/>
                <a:cs typeface="+mn-cs"/>
              </a:rPr>
              <a:t>Example: Apples</a:t>
            </a:r>
            <a:r>
              <a:rPr lang="en-US" dirty="0">
                <a:solidFill>
                  <a:srgbClr val="FF0000"/>
                </a:solidFill>
                <a:ea typeface="+mn-ea"/>
                <a:cs typeface="+mn-cs"/>
              </a:rPr>
              <a:t>' technology</a:t>
            </a:r>
          </a:p>
          <a:p>
            <a:pPr marL="45720" indent="0">
              <a:buNone/>
            </a:pPr>
            <a:endParaRPr lang="en-US" sz="3200" dirty="0" smtClean="0"/>
          </a:p>
          <a:p>
            <a:pPr marL="4572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9628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Weaknesses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066800" y="1600200"/>
            <a:ext cx="7391400" cy="4648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200" u="sng" dirty="0" smtClean="0"/>
              <a:t>Internal </a:t>
            </a:r>
            <a:r>
              <a:rPr lang="en-US" sz="3200" dirty="0" smtClean="0"/>
              <a:t>limitations that interfere with a company reaching its objectives.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sz="3200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sz="3200" dirty="0" smtClean="0"/>
              <a:t>Example:  </a:t>
            </a:r>
            <a:r>
              <a:rPr lang="en-US" sz="3200" dirty="0" err="1" smtClean="0"/>
              <a:t>McD’s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reputation</a:t>
            </a:r>
            <a:r>
              <a:rPr lang="en-US" sz="3200" dirty="0" smtClean="0"/>
              <a:t> for high calorie, unhealthy food.</a:t>
            </a:r>
          </a:p>
          <a:p>
            <a:pPr marL="45720" indent="0">
              <a:buNone/>
            </a:pPr>
            <a:endParaRPr lang="en-US" sz="3200" dirty="0" smtClean="0"/>
          </a:p>
          <a:p>
            <a:pPr marL="365760" lvl="1" indent="0">
              <a:buNone/>
            </a:pPr>
            <a:endParaRPr lang="en-US" sz="3200" dirty="0" smtClean="0"/>
          </a:p>
          <a:p>
            <a:pPr marL="4572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5217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2D050"/>
      </a:accent1>
      <a:accent2>
        <a:srgbClr val="92D050"/>
      </a:accent2>
      <a:accent3>
        <a:srgbClr val="FF0000"/>
      </a:accent3>
      <a:accent4>
        <a:srgbClr val="F79646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2D050"/>
      </a:accent1>
      <a:accent2>
        <a:srgbClr val="92D050"/>
      </a:accent2>
      <a:accent3>
        <a:srgbClr val="FF0000"/>
      </a:accent3>
      <a:accent4>
        <a:srgbClr val="F79646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3078</TotalTime>
  <Words>643</Words>
  <Application>Microsoft Office PowerPoint</Application>
  <PresentationFormat>On-screen Show (4:3)</PresentationFormat>
  <Paragraphs>151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1_Office Theme</vt:lpstr>
      <vt:lpstr>PowerPoint Presentation</vt:lpstr>
      <vt:lpstr>Do Now</vt:lpstr>
      <vt:lpstr>Grades</vt:lpstr>
      <vt:lpstr>Today’s Objectives</vt:lpstr>
      <vt:lpstr>Get Ready to Take Notes</vt:lpstr>
      <vt:lpstr>SWOT</vt:lpstr>
      <vt:lpstr>SWOT Structure</vt:lpstr>
      <vt:lpstr>Strengths</vt:lpstr>
      <vt:lpstr>Weaknesses</vt:lpstr>
      <vt:lpstr>Opportunities</vt:lpstr>
      <vt:lpstr>Threats</vt:lpstr>
      <vt:lpstr>Individual Think Time</vt:lpstr>
      <vt:lpstr>Pair / Share</vt:lpstr>
      <vt:lpstr>Compare Notes</vt:lpstr>
      <vt:lpstr>Strengths</vt:lpstr>
      <vt:lpstr>Weaknesses</vt:lpstr>
      <vt:lpstr>Opportunities</vt:lpstr>
      <vt:lpstr>Threats</vt:lpstr>
      <vt:lpstr>Career SWOT – Stock trader </vt:lpstr>
      <vt:lpstr>Career SWOT</vt:lpstr>
      <vt:lpstr>Pair / Share</vt:lpstr>
      <vt:lpstr>Action Plan – Stock Trader</vt:lpstr>
      <vt:lpstr>Action Plan</vt:lpstr>
      <vt:lpstr>Summary</vt:lpstr>
      <vt:lpstr>Applying SWOT</vt:lpstr>
    </vt:vector>
  </TitlesOfParts>
  <Company>School of Management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</dc:title>
  <dc:creator>L</dc:creator>
  <cp:lastModifiedBy>Gehman,Merle</cp:lastModifiedBy>
  <cp:revision>232</cp:revision>
  <cp:lastPrinted>2014-10-07T01:10:37Z</cp:lastPrinted>
  <dcterms:created xsi:type="dcterms:W3CDTF">2010-01-28T03:29:32Z</dcterms:created>
  <dcterms:modified xsi:type="dcterms:W3CDTF">2014-11-05T12:20:25Z</dcterms:modified>
</cp:coreProperties>
</file>