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98E0"/>
    <a:srgbClr val="875AF8"/>
    <a:srgbClr val="FFD757"/>
    <a:srgbClr val="F3900B"/>
    <a:srgbClr val="F59D27"/>
    <a:srgbClr val="F73C3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5" d="100"/>
          <a:sy n="75" d="100"/>
        </p:scale>
        <p:origin x="-3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3E5B7C9-DA84-4B48-968B-2B178E094347}" type="datetimeFigureOut">
              <a:rPr lang="en-US"/>
              <a:pPr>
                <a:defRPr/>
              </a:pPr>
              <a:t>12/16/2009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E3C489-EAD8-43B2-9576-2EFB3411DB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4D0976-3D0A-40BB-B14A-3DBE2618E186}" type="datetimeFigureOut">
              <a:rPr lang="en-US"/>
              <a:pPr>
                <a:defRPr/>
              </a:pPr>
              <a:t>12/16/2009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4E8CEA-C72F-481A-8EF9-E3E6C96006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D19F6B0-536F-4564-A7A8-7542219B273F}" type="datetimeFigureOut">
              <a:rPr lang="en-US"/>
              <a:pPr>
                <a:defRPr/>
              </a:pPr>
              <a:t>12/16/2009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5AF943-6DB4-4F96-8558-A8E875F3208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159534-983C-43A7-BED0-58F367DCCE61}" type="datetimeFigureOut">
              <a:rPr lang="en-US"/>
              <a:pPr>
                <a:defRPr/>
              </a:pPr>
              <a:t>12/16/2009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FF16D5-1AE7-4F49-917C-B28F98237C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5AA4122-B466-487E-B6A6-7B4453591A02}" type="datetimeFigureOut">
              <a:rPr lang="en-US"/>
              <a:pPr>
                <a:defRPr/>
              </a:pPr>
              <a:t>12/16/2009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ACE10A-3E99-4D6B-95C6-A25175836A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D5BA9EE-0967-465D-A1BC-0F84E546A6E0}" type="datetimeFigureOut">
              <a:rPr lang="en-US"/>
              <a:pPr>
                <a:defRPr/>
              </a:pPr>
              <a:t>12/16/2009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E27C3C-E5C6-4F14-B04E-016E65D0CAF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80E6D3-E9F5-4E1D-88CE-CEDA0EE7250E}" type="datetimeFigureOut">
              <a:rPr lang="en-US"/>
              <a:pPr>
                <a:defRPr/>
              </a:pPr>
              <a:t>12/16/2009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2FDDAA5-0BF6-49F6-89E4-942B47C0B6E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296CE6-991E-4129-8302-C885267C8766}" type="datetimeFigureOut">
              <a:rPr lang="en-US"/>
              <a:pPr>
                <a:defRPr/>
              </a:pPr>
              <a:t>12/16/2009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0785A43-23CB-409E-9992-FCC0FB06727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731938-21E5-4A25-9697-45A4B8088CBC}" type="datetimeFigureOut">
              <a:rPr lang="en-US"/>
              <a:pPr>
                <a:defRPr/>
              </a:pPr>
              <a:t>12/16/2009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7E3BF16-CC95-4E85-9B8B-F0D94E87C5A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739836-6F23-417B-8EC0-0ADEF6EE8B7E}" type="datetimeFigureOut">
              <a:rPr lang="en-US"/>
              <a:pPr>
                <a:defRPr/>
              </a:pPr>
              <a:t>12/16/2009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A1E677-672D-4DD2-9E3A-FB2AB5ED22E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4C8646-0C34-4993-BC3B-F19BB2229B2C}" type="datetimeFigureOut">
              <a:rPr lang="en-US"/>
              <a:pPr>
                <a:defRPr/>
              </a:pPr>
              <a:t>12/16/2009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D256CC-1698-4A5B-9C74-E92BFE97F2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F3399"/>
            </a:gs>
            <a:gs pos="25000">
              <a:srgbClr val="FF6633"/>
            </a:gs>
            <a:gs pos="50000">
              <a:srgbClr val="FFFF00"/>
            </a:gs>
            <a:gs pos="75000">
              <a:srgbClr val="01A78F"/>
            </a:gs>
            <a:gs pos="100000">
              <a:srgbClr val="3366FF"/>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9E03564-CCA0-4951-B359-5D8E4D0777CA}" type="datetimeFigureOut">
              <a:rPr lang="en-US"/>
              <a:pPr>
                <a:defRPr/>
              </a:pPr>
              <a:t>12/16/2009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3A17EEA-50D3-414F-B73B-662959C60C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2438400"/>
          </a:xfrm>
        </p:spPr>
        <p:txBody>
          <a:bodyPr/>
          <a:lstStyle/>
          <a:p>
            <a:r>
              <a:rPr lang="en-US" sz="7200" b="1" u="sng" smtClean="0"/>
              <a:t>Food Borne Illnesses</a:t>
            </a:r>
          </a:p>
        </p:txBody>
      </p:sp>
    </p:spTree>
  </p:cSld>
  <p:clrMapOvr>
    <a:masterClrMapping/>
  </p:clrMapOvr>
  <p:transition spd="slow">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3C37">
            <a:alpha val="89018"/>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What are Food Borne Illnesses?</a:t>
            </a:r>
          </a:p>
        </p:txBody>
      </p:sp>
      <p:sp>
        <p:nvSpPr>
          <p:cNvPr id="14339" name="Content Placeholder 2"/>
          <p:cNvSpPr>
            <a:spLocks noGrp="1"/>
          </p:cNvSpPr>
          <p:nvPr>
            <p:ph idx="1"/>
          </p:nvPr>
        </p:nvSpPr>
        <p:spPr/>
        <p:txBody>
          <a:bodyPr/>
          <a:lstStyle/>
          <a:p>
            <a:r>
              <a:rPr lang="en-US" smtClean="0"/>
              <a:t>An illness that comes from the ingestion of contaminated food</a:t>
            </a:r>
          </a:p>
          <a:p>
            <a:r>
              <a:rPr lang="en-US" smtClean="0"/>
              <a:t>Often called food poisoning</a:t>
            </a:r>
          </a:p>
          <a:p>
            <a:r>
              <a:rPr lang="en-US" smtClean="0"/>
              <a:t>Two types:</a:t>
            </a:r>
          </a:p>
          <a:p>
            <a:pPr lvl="1"/>
            <a:r>
              <a:rPr lang="en-US" smtClean="0"/>
              <a:t>Infection:  the illness is from organisms that are consumed and continue to grow within the body</a:t>
            </a:r>
          </a:p>
          <a:p>
            <a:pPr lvl="1"/>
            <a:r>
              <a:rPr lang="en-US" smtClean="0"/>
              <a:t>Intoxication:  the ingestion of food that contains pathogens that make toxins.</a:t>
            </a:r>
          </a:p>
          <a:p>
            <a:endParaRPr lang="en-US" smtClean="0"/>
          </a:p>
        </p:txBody>
      </p:sp>
      <p:pic>
        <p:nvPicPr>
          <p:cNvPr id="14340" name="Picture 2" descr="C:\Documents and Settings\156017\Local Settings\Temporary Internet Files\Content.IE5\FFQE2PM8\MCj04419020000[1].wmf"/>
          <p:cNvPicPr>
            <a:picLocks noChangeAspect="1" noChangeArrowheads="1"/>
          </p:cNvPicPr>
          <p:nvPr/>
        </p:nvPicPr>
        <p:blipFill>
          <a:blip r:embed="rId2"/>
          <a:srcRect/>
          <a:stretch>
            <a:fillRect/>
          </a:stretch>
        </p:blipFill>
        <p:spPr bwMode="auto">
          <a:xfrm rot="1265850">
            <a:off x="6978650" y="1965325"/>
            <a:ext cx="1520825" cy="1797050"/>
          </a:xfrm>
          <a:prstGeom prst="rect">
            <a:avLst/>
          </a:prstGeom>
          <a:noFill/>
          <a:ln w="9525">
            <a:noFill/>
            <a:miter lim="800000"/>
            <a:headEnd/>
            <a:tailEnd/>
          </a:ln>
        </p:spPr>
      </p:pic>
      <p:pic>
        <p:nvPicPr>
          <p:cNvPr id="14341" name="Picture 3" descr="C:\Documents and Settings\156017\Local Settings\Temporary Internet Files\Content.IE5\XTD0VOFG\MCj04414280000[1].png"/>
          <p:cNvPicPr>
            <a:picLocks noChangeAspect="1" noChangeArrowheads="1"/>
          </p:cNvPicPr>
          <p:nvPr/>
        </p:nvPicPr>
        <p:blipFill>
          <a:blip r:embed="rId3"/>
          <a:srcRect/>
          <a:stretch>
            <a:fillRect/>
          </a:stretch>
        </p:blipFill>
        <p:spPr bwMode="auto">
          <a:xfrm rot="-1046131">
            <a:off x="153988" y="5484813"/>
            <a:ext cx="12192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3900B">
            <a:alpha val="76077"/>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Where do Food Borne Illnesses come from?</a:t>
            </a:r>
            <a:endParaRPr lang="en-US" b="1" dirty="0"/>
          </a:p>
        </p:txBody>
      </p:sp>
      <p:sp>
        <p:nvSpPr>
          <p:cNvPr id="3" name="Content Placeholder 2"/>
          <p:cNvSpPr>
            <a:spLocks noGrp="1"/>
          </p:cNvSpPr>
          <p:nvPr>
            <p:ph idx="1"/>
          </p:nvPr>
        </p:nvSpPr>
        <p:spPr/>
        <p:txBody>
          <a:bodyPr/>
          <a:lstStyle/>
          <a:p>
            <a:r>
              <a:rPr lang="en-US" smtClean="0"/>
              <a:t>The contamination comes from pathogens in certain chemicals of the consumed food</a:t>
            </a:r>
          </a:p>
          <a:p>
            <a:r>
              <a:rPr lang="en-US" smtClean="0"/>
              <a:t>Examples of pathogens might be bacteria, viruses, mold, worms, or protozoa, these can all cause disease</a:t>
            </a:r>
          </a:p>
          <a:p>
            <a:r>
              <a:rPr lang="en-US" smtClean="0"/>
              <a:t>Some pathogens are natural parts of food, others are accidentally added when the food is being produced and processed</a:t>
            </a:r>
          </a:p>
        </p:txBody>
      </p:sp>
      <p:pic>
        <p:nvPicPr>
          <p:cNvPr id="2050" name="Picture 2" descr="C:\Documents and Settings\156017\Local Settings\Temporary Internet Files\Content.IE5\JHLYU3IG\MCj04324230000[1].wmf"/>
          <p:cNvPicPr>
            <a:picLocks noChangeAspect="1" noChangeArrowheads="1"/>
          </p:cNvPicPr>
          <p:nvPr/>
        </p:nvPicPr>
        <p:blipFill>
          <a:blip r:embed="rId3"/>
          <a:srcRect/>
          <a:stretch>
            <a:fillRect/>
          </a:stretch>
        </p:blipFill>
        <p:spPr bwMode="auto">
          <a:xfrm rot="-1905521">
            <a:off x="1549400" y="814388"/>
            <a:ext cx="1057275" cy="976312"/>
          </a:xfrm>
          <a:prstGeom prst="rect">
            <a:avLst/>
          </a:prstGeom>
          <a:noFill/>
          <a:ln w="9525">
            <a:noFill/>
            <a:miter lim="800000"/>
            <a:headEnd/>
            <a:tailEnd/>
          </a:ln>
        </p:spPr>
      </p:pic>
      <p:pic>
        <p:nvPicPr>
          <p:cNvPr id="15365" name="Picture 3" descr="C:\Documents and Settings\156017\Local Settings\Temporary Internet Files\Content.IE5\FFQE2PM8\MPj04387380000[1].jpg"/>
          <p:cNvPicPr>
            <a:picLocks noChangeAspect="1" noChangeArrowheads="1"/>
          </p:cNvPicPr>
          <p:nvPr/>
        </p:nvPicPr>
        <p:blipFill>
          <a:blip r:embed="rId4"/>
          <a:srcRect/>
          <a:stretch>
            <a:fillRect/>
          </a:stretch>
        </p:blipFill>
        <p:spPr bwMode="auto">
          <a:xfrm>
            <a:off x="6629400" y="5410200"/>
            <a:ext cx="1600200" cy="1200150"/>
          </a:xfrm>
          <a:prstGeom prst="rect">
            <a:avLst/>
          </a:prstGeom>
          <a:noFill/>
          <a:ln w="9525">
            <a:noFill/>
            <a:miter lim="800000"/>
            <a:headEnd/>
            <a:tailEnd/>
          </a:ln>
        </p:spPr>
      </p:pic>
    </p:spTree>
  </p:cSld>
  <p:clrMapOvr>
    <a:masterClrMapping/>
  </p:clrMapOvr>
  <p:transition>
    <p:sndAc>
      <p:stSnd>
        <p:snd r:embed="rId2" name="breez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 calcmode="lin" valueType="num">
                                      <p:cBhvr additive="base">
                                        <p:cTn id="22" dur="500" fill="hold"/>
                                        <p:tgtEl>
                                          <p:spTgt spid="2050"/>
                                        </p:tgtEl>
                                        <p:attrNameLst>
                                          <p:attrName>ppt_x</p:attrName>
                                        </p:attrNameLst>
                                      </p:cBhvr>
                                      <p:tavLst>
                                        <p:tav tm="0">
                                          <p:val>
                                            <p:strVal val="#ppt_x"/>
                                          </p:val>
                                        </p:tav>
                                        <p:tav tm="100000">
                                          <p:val>
                                            <p:strVal val="#ppt_x"/>
                                          </p:val>
                                        </p:tav>
                                      </p:tavLst>
                                    </p:anim>
                                    <p:anim calcmode="lin" valueType="num">
                                      <p:cBhvr additive="base">
                                        <p:cTn id="2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D75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How do you prevent Food Borne Illnesses?</a:t>
            </a:r>
            <a:endParaRPr lang="en-US" b="1" dirty="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325,000 hospitalizations and 5,000 deaths in the US a year are caused by Food Borne Illnesses, which can be prevented</a:t>
            </a:r>
          </a:p>
          <a:p>
            <a:pPr fontAlgn="auto">
              <a:spcAft>
                <a:spcPts val="0"/>
              </a:spcAft>
              <a:buFont typeface="Arial" pitchFamily="34" charset="0"/>
              <a:buChar char="•"/>
              <a:defRPr/>
            </a:pPr>
            <a:r>
              <a:rPr lang="en-US" dirty="0" smtClean="0"/>
              <a:t>Wash your hands with warm water and soap</a:t>
            </a:r>
          </a:p>
          <a:p>
            <a:pPr fontAlgn="auto">
              <a:spcAft>
                <a:spcPts val="0"/>
              </a:spcAft>
              <a:buFont typeface="Arial" pitchFamily="34" charset="0"/>
              <a:buChar char="•"/>
              <a:defRPr/>
            </a:pPr>
            <a:r>
              <a:rPr lang="en-US" dirty="0" smtClean="0"/>
              <a:t>Separate foods that can be contaminated(raw meat and vegetables)</a:t>
            </a:r>
          </a:p>
          <a:p>
            <a:pPr fontAlgn="auto">
              <a:spcAft>
                <a:spcPts val="0"/>
              </a:spcAft>
              <a:buFont typeface="Arial" pitchFamily="34" charset="0"/>
              <a:buChar char="•"/>
              <a:defRPr/>
            </a:pPr>
            <a:r>
              <a:rPr lang="en-US" dirty="0" smtClean="0"/>
              <a:t>Don’t leave food on the counter! Pathogens will grow</a:t>
            </a:r>
          </a:p>
          <a:p>
            <a:pPr fontAlgn="auto">
              <a:spcAft>
                <a:spcPts val="0"/>
              </a:spcAft>
              <a:buFont typeface="Arial" pitchFamily="34" charset="0"/>
              <a:buChar char="•"/>
              <a:defRPr/>
            </a:pPr>
            <a:r>
              <a:rPr lang="en-US" dirty="0" smtClean="0"/>
              <a:t>Chill foods at 40 degrees or lower</a:t>
            </a:r>
          </a:p>
          <a:p>
            <a:pPr fontAlgn="auto">
              <a:spcAft>
                <a:spcPts val="0"/>
              </a:spcAft>
              <a:buFont typeface="Arial" pitchFamily="34" charset="0"/>
              <a:buChar char="•"/>
              <a:defRPr/>
            </a:pPr>
            <a:r>
              <a:rPr lang="en-US" dirty="0" smtClean="0"/>
              <a:t>Cook foods at 160 degrees or higher</a:t>
            </a:r>
          </a:p>
          <a:p>
            <a:pPr fontAlgn="auto">
              <a:spcAft>
                <a:spcPts val="0"/>
              </a:spcAft>
              <a:buFont typeface="Arial" pitchFamily="34" charset="0"/>
              <a:buChar char="•"/>
              <a:defRPr/>
            </a:pPr>
            <a:r>
              <a:rPr lang="en-US" dirty="0" smtClean="0"/>
              <a:t>Wash your cooking utensils and dishes</a:t>
            </a:r>
          </a:p>
          <a:p>
            <a:pPr fontAlgn="auto">
              <a:spcAft>
                <a:spcPts val="0"/>
              </a:spcAft>
              <a:buFont typeface="Arial" pitchFamily="34" charset="0"/>
              <a:buChar char="•"/>
              <a:defRPr/>
            </a:pPr>
            <a:r>
              <a:rPr lang="en-US" dirty="0" smtClean="0"/>
              <a:t>Wash your dish towels</a:t>
            </a:r>
            <a:endParaRPr lang="en-US" dirty="0"/>
          </a:p>
        </p:txBody>
      </p:sp>
      <p:pic>
        <p:nvPicPr>
          <p:cNvPr id="16388" name="Picture 2" descr="C:\Documents and Settings\156017\Local Settings\Temporary Internet Files\Content.IE5\JHLYU3IG\MCj04126220000[1].wmf"/>
          <p:cNvPicPr>
            <a:picLocks noChangeAspect="1" noChangeArrowheads="1"/>
          </p:cNvPicPr>
          <p:nvPr/>
        </p:nvPicPr>
        <p:blipFill>
          <a:blip r:embed="rId2"/>
          <a:srcRect/>
          <a:stretch>
            <a:fillRect/>
          </a:stretch>
        </p:blipFill>
        <p:spPr bwMode="auto">
          <a:xfrm rot="1235364">
            <a:off x="6207125" y="831850"/>
            <a:ext cx="1268413" cy="866775"/>
          </a:xfrm>
          <a:prstGeom prst="rect">
            <a:avLst/>
          </a:prstGeom>
          <a:noFill/>
          <a:ln w="9525">
            <a:noFill/>
            <a:miter lim="800000"/>
            <a:headEnd/>
            <a:tailEnd/>
          </a:ln>
        </p:spPr>
      </p:pic>
      <p:pic>
        <p:nvPicPr>
          <p:cNvPr id="16389" name="Picture 3" descr="C:\Documents and Settings\156017\Local Settings\Temporary Internet Files\Content.IE5\FFQE2PM8\MCj02159330000[1].wmf"/>
          <p:cNvPicPr>
            <a:picLocks noChangeAspect="1" noChangeArrowheads="1"/>
          </p:cNvPicPr>
          <p:nvPr/>
        </p:nvPicPr>
        <p:blipFill>
          <a:blip r:embed="rId3"/>
          <a:srcRect/>
          <a:stretch>
            <a:fillRect/>
          </a:stretch>
        </p:blipFill>
        <p:spPr bwMode="auto">
          <a:xfrm>
            <a:off x="6477000" y="5410200"/>
            <a:ext cx="1228725" cy="898525"/>
          </a:xfrm>
          <a:prstGeom prst="rect">
            <a:avLst/>
          </a:prstGeom>
          <a:noFill/>
          <a:ln w="9525">
            <a:noFill/>
            <a:miter lim="800000"/>
            <a:headEnd/>
            <a:tailEnd/>
          </a:ln>
        </p:spPr>
      </p:pic>
      <p:pic>
        <p:nvPicPr>
          <p:cNvPr id="16390" name="Picture 5" descr="C:\Documents and Settings\156017\Local Settings\Temporary Internet Files\Content.IE5\UZYKPZS6\MCj04417800000[1].png"/>
          <p:cNvPicPr>
            <a:picLocks noChangeAspect="1" noChangeArrowheads="1"/>
          </p:cNvPicPr>
          <p:nvPr/>
        </p:nvPicPr>
        <p:blipFill>
          <a:blip r:embed="rId4"/>
          <a:srcRect/>
          <a:stretch>
            <a:fillRect/>
          </a:stretch>
        </p:blipFill>
        <p:spPr bwMode="auto">
          <a:xfrm>
            <a:off x="7391400" y="4267200"/>
            <a:ext cx="1219200" cy="1219200"/>
          </a:xfrm>
          <a:prstGeom prst="rect">
            <a:avLst/>
          </a:prstGeom>
          <a:noFill/>
          <a:ln w="9525">
            <a:noFill/>
            <a:miter lim="800000"/>
            <a:headEnd/>
            <a:tailEnd/>
          </a:ln>
        </p:spPr>
      </p:pic>
      <p:pic>
        <p:nvPicPr>
          <p:cNvPr id="16391" name="Picture 6" descr="C:\Documents and Settings\156017\Local Settings\Temporary Internet Files\Content.IE5\UZYKPZS6\MCj04418050000[1].png"/>
          <p:cNvPicPr>
            <a:picLocks noChangeAspect="1" noChangeArrowheads="1"/>
          </p:cNvPicPr>
          <p:nvPr/>
        </p:nvPicPr>
        <p:blipFill>
          <a:blip r:embed="rId5"/>
          <a:srcRect/>
          <a:stretch>
            <a:fillRect/>
          </a:stretch>
        </p:blipFill>
        <p:spPr bwMode="auto">
          <a:xfrm>
            <a:off x="228600" y="381000"/>
            <a:ext cx="12192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Examples of Food Borne Illnesses.</a:t>
            </a:r>
            <a:br>
              <a:rPr lang="en-US" dirty="0" smtClean="0"/>
            </a:br>
            <a:r>
              <a:rPr lang="en-US" dirty="0" smtClean="0"/>
              <a:t>What is……..</a:t>
            </a:r>
            <a:endParaRPr lang="en-US"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sz="1600" u="sng" dirty="0" smtClean="0">
                <a:solidFill>
                  <a:schemeClr val="tx1">
                    <a:lumMod val="95000"/>
                    <a:lumOff val="5000"/>
                  </a:schemeClr>
                </a:solidFill>
              </a:rPr>
              <a:t>Salmonella </a:t>
            </a:r>
            <a:r>
              <a:rPr lang="en-US" sz="1600" i="1" dirty="0" smtClean="0"/>
              <a:t>-</a:t>
            </a:r>
            <a:r>
              <a:rPr lang="en-US" sz="1600" dirty="0" smtClean="0"/>
              <a:t>The </a:t>
            </a:r>
            <a:r>
              <a:rPr lang="en-US" sz="1600" dirty="0"/>
              <a:t>type of salmonella that is a health hazard is usually contracted by touching raw meat, raw eggs, raw shellfish or unpasteurized animal products such as milk and cheese. Most commonly, </a:t>
            </a:r>
            <a:r>
              <a:rPr lang="en-US" sz="1600" dirty="0" smtClean="0"/>
              <a:t>Salmonella </a:t>
            </a:r>
            <a:r>
              <a:rPr lang="en-US" sz="1600" dirty="0"/>
              <a:t>is the cause of </a:t>
            </a:r>
            <a:r>
              <a:rPr lang="en-US" sz="1600" dirty="0" smtClean="0"/>
              <a:t>food poisoning and Typhoid Fever.</a:t>
            </a:r>
          </a:p>
          <a:p>
            <a:pPr fontAlgn="auto">
              <a:spcAft>
                <a:spcPts val="0"/>
              </a:spcAft>
              <a:buFont typeface="Arial" pitchFamily="34" charset="0"/>
              <a:buChar char="•"/>
              <a:defRPr/>
            </a:pPr>
            <a:endParaRPr lang="en-US" sz="1600" u="sng" dirty="0"/>
          </a:p>
          <a:p>
            <a:pPr fontAlgn="auto">
              <a:spcAft>
                <a:spcPts val="0"/>
              </a:spcAft>
              <a:buFont typeface="Arial" pitchFamily="34" charset="0"/>
              <a:buChar char="•"/>
              <a:defRPr/>
            </a:pPr>
            <a:r>
              <a:rPr lang="en-US" sz="1600" i="1" u="sng" dirty="0" smtClean="0"/>
              <a:t>E Coli </a:t>
            </a:r>
            <a:r>
              <a:rPr lang="en-US" sz="1600" u="sng" dirty="0" smtClean="0"/>
              <a:t>O157:H7</a:t>
            </a:r>
            <a:r>
              <a:rPr lang="en-US" sz="1600" i="1" u="sng" dirty="0" smtClean="0"/>
              <a:t>: </a:t>
            </a:r>
            <a:r>
              <a:rPr lang="en-US" sz="1600" dirty="0" smtClean="0"/>
              <a:t>You can get E Coli by eating undercooked, contaminated ground beef drinking unpasteurized milk, drinking contaminated water, and eating contaminated vegetables.</a:t>
            </a:r>
          </a:p>
          <a:p>
            <a:pPr fontAlgn="auto">
              <a:spcAft>
                <a:spcPts val="0"/>
              </a:spcAft>
              <a:buFont typeface="Arial" pitchFamily="34" charset="0"/>
              <a:buChar char="•"/>
              <a:defRPr/>
            </a:pPr>
            <a:endParaRPr lang="en-US" sz="1600" dirty="0"/>
          </a:p>
          <a:p>
            <a:pPr fontAlgn="auto">
              <a:spcAft>
                <a:spcPts val="0"/>
              </a:spcAft>
              <a:buFont typeface="Arial" pitchFamily="34" charset="0"/>
              <a:buChar char="•"/>
              <a:defRPr/>
            </a:pPr>
            <a:r>
              <a:rPr lang="en-US" sz="1600" u="sng" dirty="0" smtClean="0"/>
              <a:t>Perfringens</a:t>
            </a:r>
            <a:r>
              <a:rPr lang="en-US" sz="1600" dirty="0" smtClean="0"/>
              <a:t>-Foods </a:t>
            </a:r>
            <a:r>
              <a:rPr lang="en-US" sz="1600" dirty="0"/>
              <a:t>involved: </a:t>
            </a:r>
            <a:r>
              <a:rPr lang="en-US" sz="1600" dirty="0" smtClean="0"/>
              <a:t>Stews</a:t>
            </a:r>
            <a:r>
              <a:rPr lang="en-US" sz="1600" dirty="0"/>
              <a:t>, </a:t>
            </a:r>
            <a:r>
              <a:rPr lang="en-US" sz="1600" dirty="0" smtClean="0"/>
              <a:t>Soups</a:t>
            </a:r>
            <a:r>
              <a:rPr lang="en-US" sz="1600" dirty="0"/>
              <a:t>, or </a:t>
            </a:r>
            <a:r>
              <a:rPr lang="en-US" sz="1600" dirty="0" smtClean="0"/>
              <a:t>Gravies </a:t>
            </a:r>
            <a:r>
              <a:rPr lang="en-US" sz="1600" dirty="0"/>
              <a:t>made from poultry or red meat. </a:t>
            </a:r>
            <a:r>
              <a:rPr lang="en-US" sz="1600" dirty="0" smtClean="0"/>
              <a:t>Perfringens is</a:t>
            </a:r>
            <a:r>
              <a:rPr lang="en-US" sz="1600" b="1" dirty="0" smtClean="0"/>
              <a:t> </a:t>
            </a:r>
            <a:r>
              <a:rPr lang="en-US" sz="1600" dirty="0" smtClean="0"/>
              <a:t>the contraction in which Spore-forming </a:t>
            </a:r>
            <a:r>
              <a:rPr lang="en-US" sz="1600" dirty="0"/>
              <a:t>bacteria that grow in the absence of oxygen. Temperatures reached  thorough cooking of most foods are sufficient to destroy vegetative cells, but heat-resistant spores can survive.  </a:t>
            </a:r>
          </a:p>
          <a:p>
            <a:pPr fontAlgn="auto">
              <a:spcAft>
                <a:spcPts val="0"/>
              </a:spcAft>
              <a:buFont typeface="Arial" pitchFamily="34" charset="0"/>
              <a:buChar char="•"/>
              <a:defRPr/>
            </a:pPr>
            <a:endParaRPr lang="en-US" sz="1600" dirty="0"/>
          </a:p>
          <a:p>
            <a:pPr fontAlgn="auto">
              <a:spcAft>
                <a:spcPts val="0"/>
              </a:spcAft>
              <a:buFont typeface="Arial" pitchFamily="34" charset="0"/>
              <a:buChar char="•"/>
              <a:defRPr/>
            </a:pPr>
            <a:endParaRPr lang="en-US" sz="1800" dirty="0"/>
          </a:p>
        </p:txBody>
      </p:sp>
      <p:pic>
        <p:nvPicPr>
          <p:cNvPr id="1026" name="Picture 2" descr="C:\Documents and Settings\156017\Local Settings\Temporary Internet Files\Content.IE5\1B6HJWZS\MCj04354860000[1].wmf"/>
          <p:cNvPicPr>
            <a:picLocks noChangeAspect="1" noChangeArrowheads="1"/>
          </p:cNvPicPr>
          <p:nvPr/>
        </p:nvPicPr>
        <p:blipFill>
          <a:blip r:embed="rId2"/>
          <a:srcRect/>
          <a:stretch>
            <a:fillRect/>
          </a:stretch>
        </p:blipFill>
        <p:spPr bwMode="auto">
          <a:xfrm>
            <a:off x="5181600" y="4724400"/>
            <a:ext cx="2282825" cy="1460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additive="base">
                                        <p:cTn id="12" dur="500" fill="hold"/>
                                        <p:tgtEl>
                                          <p:spTgt spid="1026"/>
                                        </p:tgtEl>
                                        <p:attrNameLst>
                                          <p:attrName>ppt_x</p:attrName>
                                        </p:attrNameLst>
                                      </p:cBhvr>
                                      <p:tavLst>
                                        <p:tav tm="0">
                                          <p:val>
                                            <p:strVal val="#ppt_x"/>
                                          </p:val>
                                        </p:tav>
                                        <p:tav tm="100000">
                                          <p:val>
                                            <p:strVal val="#ppt_x"/>
                                          </p:val>
                                        </p:tav>
                                      </p:tavLst>
                                    </p:anim>
                                    <p:anim calcmode="lin" valueType="num">
                                      <p:cBhvr additive="base">
                                        <p:cTn id="13"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alpha val="78038"/>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Examples Continued……</a:t>
            </a:r>
          </a:p>
        </p:txBody>
      </p:sp>
      <p:sp>
        <p:nvSpPr>
          <p:cNvPr id="18435" name="Content Placeholder 2"/>
          <p:cNvSpPr>
            <a:spLocks noGrp="1"/>
          </p:cNvSpPr>
          <p:nvPr>
            <p:ph idx="1"/>
          </p:nvPr>
        </p:nvSpPr>
        <p:spPr/>
        <p:txBody>
          <a:bodyPr/>
          <a:lstStyle/>
          <a:p>
            <a:r>
              <a:rPr lang="en-US" sz="1600" b="1" smtClean="0"/>
              <a:t>Staphylococcal Poisoning</a:t>
            </a:r>
            <a:r>
              <a:rPr lang="en-US" sz="1600" smtClean="0"/>
              <a:t>: Staphylococcus is salt tolerant and can grow in salty foods like ham. As the germ multiplies in food, it produces toxins that can cause illness. Staphylococcal toxins are resistant to heat and cannot be destroyed by cooking. Some examples of foods that have caused staphylococcal food poisoning are sliced meat, puddings, some pastries and sandwiches.</a:t>
            </a:r>
          </a:p>
          <a:p>
            <a:endParaRPr lang="en-US" sz="1600" smtClean="0"/>
          </a:p>
          <a:p>
            <a:r>
              <a:rPr lang="en-US" sz="1600" b="1" smtClean="0"/>
              <a:t>Cholera: </a:t>
            </a:r>
            <a:r>
              <a:rPr lang="en-US" sz="1600" smtClean="0"/>
              <a:t> A person may get Cholera by drinking water or eating food contaminated with the cholera bacterium. The disease can spread rapidly in areas with inadequate treatment of sewage and drinking water. The cholera bacterium may also live in the environment in rivers and coastal waters. Shellfish eaten raw have been a source of Cholera, and only a few persons in the United States have contracted Cholera after eating raw or undercooked shellfish from the Gulf of Mexico.</a:t>
            </a:r>
          </a:p>
          <a:p>
            <a:endParaRPr lang="en-US" sz="1600" smtClean="0"/>
          </a:p>
          <a:p>
            <a:endParaRPr lang="en-US" smtClean="0"/>
          </a:p>
        </p:txBody>
      </p:sp>
      <p:pic>
        <p:nvPicPr>
          <p:cNvPr id="2051" name="Picture 3" descr="C:\Documents and Settings\156017\Local Settings\Temporary Internet Files\Content.IE5\1B6HJWZS\MCj04352250000[1].wmf"/>
          <p:cNvPicPr>
            <a:picLocks noChangeAspect="1" noChangeArrowheads="1"/>
          </p:cNvPicPr>
          <p:nvPr/>
        </p:nvPicPr>
        <p:blipFill>
          <a:blip r:embed="rId2"/>
          <a:srcRect/>
          <a:stretch>
            <a:fillRect/>
          </a:stretch>
        </p:blipFill>
        <p:spPr bwMode="auto">
          <a:xfrm>
            <a:off x="4953000" y="4800600"/>
            <a:ext cx="3233738" cy="1406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 calcmode="lin" valueType="num">
                                      <p:cBhvr>
                                        <p:cTn id="12" dur="500" fill="hold"/>
                                        <p:tgtEl>
                                          <p:spTgt spid="2051"/>
                                        </p:tgtEl>
                                        <p:attrNameLst>
                                          <p:attrName>ppt_w</p:attrName>
                                        </p:attrNameLst>
                                      </p:cBhvr>
                                      <p:tavLst>
                                        <p:tav tm="0">
                                          <p:val>
                                            <p:strVal val="#ppt_w*2.5"/>
                                          </p:val>
                                        </p:tav>
                                        <p:tav tm="100000">
                                          <p:val>
                                            <p:strVal val="#ppt_w"/>
                                          </p:val>
                                        </p:tav>
                                      </p:tavLst>
                                    </p:anim>
                                    <p:anim calcmode="lin" valueType="num">
                                      <p:cBhvr>
                                        <p:cTn id="13" dur="500" fill="hold"/>
                                        <p:tgtEl>
                                          <p:spTgt spid="2051"/>
                                        </p:tgtEl>
                                        <p:attrNameLst>
                                          <p:attrName>ppt_h</p:attrName>
                                        </p:attrNameLst>
                                      </p:cBhvr>
                                      <p:tavLst>
                                        <p:tav tm="0">
                                          <p:val>
                                            <p:strVal val="#ppt_h*0.01"/>
                                          </p:val>
                                        </p:tav>
                                        <p:tav tm="100000">
                                          <p:val>
                                            <p:strVal val="#ppt_h"/>
                                          </p:val>
                                        </p:tav>
                                      </p:tavLst>
                                    </p:anim>
                                    <p:anim calcmode="lin" valueType="num">
                                      <p:cBhvr>
                                        <p:cTn id="14" dur="500" fill="hold"/>
                                        <p:tgtEl>
                                          <p:spTgt spid="2051"/>
                                        </p:tgtEl>
                                        <p:attrNameLst>
                                          <p:attrName>ppt_x</p:attrName>
                                        </p:attrNameLst>
                                      </p:cBhvr>
                                      <p:tavLst>
                                        <p:tav tm="0">
                                          <p:val>
                                            <p:strVal val="#ppt_x"/>
                                          </p:val>
                                        </p:tav>
                                        <p:tav tm="100000">
                                          <p:val>
                                            <p:strVal val="#ppt_x"/>
                                          </p:val>
                                        </p:tav>
                                      </p:tavLst>
                                    </p:anim>
                                    <p:anim calcmode="lin" valueType="num">
                                      <p:cBhvr>
                                        <p:cTn id="15" dur="500" fill="hold"/>
                                        <p:tgtEl>
                                          <p:spTgt spid="2051"/>
                                        </p:tgtEl>
                                        <p:attrNameLst>
                                          <p:attrName>ppt_y</p:attrName>
                                        </p:attrNameLst>
                                      </p:cBhvr>
                                      <p:tavLst>
                                        <p:tav tm="0">
                                          <p:val>
                                            <p:strVal val="#ppt_h+1"/>
                                          </p:val>
                                        </p:tav>
                                        <p:tav tm="100000">
                                          <p:val>
                                            <p:strVal val="#ppt_y"/>
                                          </p:val>
                                        </p:tav>
                                      </p:tavLst>
                                    </p:anim>
                                    <p:animEffect transition="in" filter="fade">
                                      <p:cBhvr>
                                        <p:cTn id="16"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75AF8"/>
        </a:soli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The Effects Are…..</a:t>
            </a:r>
          </a:p>
        </p:txBody>
      </p:sp>
      <p:sp>
        <p:nvSpPr>
          <p:cNvPr id="3" name="Content Placeholder 2"/>
          <p:cNvSpPr>
            <a:spLocks noGrp="1"/>
          </p:cNvSpPr>
          <p:nvPr>
            <p:ph idx="1"/>
          </p:nvPr>
        </p:nvSpPr>
        <p:spPr/>
        <p:txBody>
          <a:bodyPr/>
          <a:lstStyle/>
          <a:p>
            <a:pPr>
              <a:buFont typeface="Arial" charset="0"/>
              <a:buNone/>
            </a:pPr>
            <a:r>
              <a:rPr lang="en-US" sz="2000" smtClean="0"/>
              <a:t>Salmonella: </a:t>
            </a:r>
          </a:p>
          <a:p>
            <a:r>
              <a:rPr lang="en-US" sz="2000" smtClean="0"/>
              <a:t>Its symptoms are diarrhea, fever, and abdominal pains 12 to 72 hours after being infected.</a:t>
            </a:r>
          </a:p>
          <a:p>
            <a:r>
              <a:rPr lang="en-US" sz="2000" smtClean="0"/>
              <a:t>It lasts up to 4 to 7 days</a:t>
            </a:r>
          </a:p>
          <a:p>
            <a:r>
              <a:rPr lang="en-US" sz="2000" smtClean="0"/>
              <a:t>Those infected should drink plenty of liquids to replace lost body fluids.</a:t>
            </a:r>
          </a:p>
          <a:p>
            <a:pPr>
              <a:buFont typeface="Arial" charset="0"/>
              <a:buNone/>
            </a:pPr>
            <a:r>
              <a:rPr lang="en-US" sz="2000" smtClean="0"/>
              <a:t> </a:t>
            </a:r>
          </a:p>
          <a:p>
            <a:pPr>
              <a:buFont typeface="Arial" charset="0"/>
              <a:buNone/>
            </a:pPr>
            <a:r>
              <a:rPr lang="en-US" sz="2000" smtClean="0"/>
              <a:t>E.coli 0157:H7: </a:t>
            </a:r>
          </a:p>
          <a:p>
            <a:r>
              <a:rPr lang="en-US" sz="2000" smtClean="0"/>
              <a:t>It comes from eating raw or undercooked ground beef (hamburger) or from drinking raw milk.</a:t>
            </a:r>
          </a:p>
          <a:p>
            <a:r>
              <a:rPr lang="en-US" sz="2000" smtClean="0"/>
              <a:t> The symptoms are bloody diarrhea, severe abdominal pain and tenderness with no fever. </a:t>
            </a:r>
          </a:p>
          <a:p>
            <a:pPr>
              <a:buFont typeface="Arial" charset="0"/>
              <a:buNone/>
            </a:pPr>
            <a:endParaRPr lang="en-US" sz="2400" smtClean="0"/>
          </a:p>
        </p:txBody>
      </p:sp>
      <p:pic>
        <p:nvPicPr>
          <p:cNvPr id="19460" name="Picture 2" descr="C:\Documents and Settings\156017\Local Settings\Temporary Internet Files\Content.IE5\0VTRYQTW\MMj02836680000[1].gif"/>
          <p:cNvPicPr>
            <a:picLocks noChangeAspect="1" noChangeArrowheads="1"/>
          </p:cNvPicPr>
          <p:nvPr/>
        </p:nvPicPr>
        <p:blipFill>
          <a:blip r:embed="rId3"/>
          <a:srcRect/>
          <a:stretch>
            <a:fillRect/>
          </a:stretch>
        </p:blipFill>
        <p:spPr bwMode="auto">
          <a:xfrm>
            <a:off x="838200" y="280988"/>
            <a:ext cx="990600" cy="1081087"/>
          </a:xfrm>
          <a:prstGeom prst="rect">
            <a:avLst/>
          </a:prstGeom>
          <a:noFill/>
          <a:ln w="9525">
            <a:noFill/>
            <a:miter lim="800000"/>
            <a:headEnd/>
            <a:tailEnd/>
          </a:ln>
        </p:spPr>
      </p:pic>
      <p:pic>
        <p:nvPicPr>
          <p:cNvPr id="19461" name="Picture 3" descr="C:\Documents and Settings\156017\Local Settings\Temporary Internet Files\Content.IE5\1B6HJWZS\MPj03999310000[1].jpg"/>
          <p:cNvPicPr>
            <a:picLocks noChangeAspect="1" noChangeArrowheads="1"/>
          </p:cNvPicPr>
          <p:nvPr/>
        </p:nvPicPr>
        <p:blipFill>
          <a:blip r:embed="rId4"/>
          <a:srcRect/>
          <a:stretch>
            <a:fillRect/>
          </a:stretch>
        </p:blipFill>
        <p:spPr bwMode="auto">
          <a:xfrm>
            <a:off x="7543800" y="4876800"/>
            <a:ext cx="990600" cy="1485900"/>
          </a:xfrm>
          <a:prstGeom prst="rect">
            <a:avLst/>
          </a:prstGeom>
          <a:noFill/>
          <a:ln w="9525">
            <a:noFill/>
            <a:miter lim="800000"/>
            <a:headEnd/>
            <a:tailEnd/>
          </a:ln>
        </p:spPr>
      </p:pic>
    </p:spTree>
  </p:cSld>
  <p:clrMapOvr>
    <a:masterClrMapping/>
  </p:clrMapOvr>
  <p:transition spd="slow">
    <p:sndAc>
      <p:stSnd>
        <p:snd r:embed="rId2" name="bomb.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3">
                                            <p:txEl>
                                              <p:pRg st="4" end="4"/>
                                            </p:txEl>
                                          </p:spTgt>
                                        </p:tgtEl>
                                        <p:attrNameLst>
                                          <p:attrName>ppt_x</p:attrName>
                                        </p:attrNameLst>
                                      </p:cBhvr>
                                    </p:anim>
                                    <p:anim from="0" to="-1.0" calcmode="lin" valueType="num">
                                      <p:cBhvr>
                                        <p:cTn id="40" dur="200" decel="50000" autoRev="1" fill="hold">
                                          <p:stCondLst>
                                            <p:cond delay="600"/>
                                          </p:stCondLst>
                                        </p:cTn>
                                        <p:tgtEl>
                                          <p:spTgt spid="3">
                                            <p:txEl>
                                              <p:pRg st="4" end="4"/>
                                            </p:txEl>
                                          </p:spTgt>
                                        </p:tgtEl>
                                        <p:attrNameLst>
                                          <p:attrName>xshear</p:attrName>
                                        </p:attrNameLst>
                                      </p:cBhvr>
                                    </p:anim>
                                    <p:animScale>
                                      <p:cBhvr>
                                        <p:cTn id="41" dur="200" decel="100000" autoRev="1" fill="hold">
                                          <p:stCondLst>
                                            <p:cond delay="600"/>
                                          </p:stCondLst>
                                        </p:cTn>
                                        <p:tgtEl>
                                          <p:spTgt spid="3">
                                            <p:txEl>
                                              <p:pRg st="4" end="4"/>
                                            </p:txEl>
                                          </p:spTgt>
                                        </p:tgtEl>
                                      </p:cBhvr>
                                      <p:from x="100000" y="100000"/>
                                      <p:to x="80000" y="100000"/>
                                    </p:animScale>
                                    <p:anim by="(#ppt_h/3+#ppt_w*0.1)" calcmode="lin" valueType="num">
                                      <p:cBhvr additive="sum">
                                        <p:cTn id="42" dur="200" decel="100000" autoRev="1" fill="hold">
                                          <p:stCondLst>
                                            <p:cond delay="600"/>
                                          </p:stCondLst>
                                        </p:cTn>
                                        <p:tgtEl>
                                          <p:spTgt spid="3">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3">
                                            <p:txEl>
                                              <p:pRg st="5" end="5"/>
                                            </p:txEl>
                                          </p:spTgt>
                                        </p:tgtEl>
                                        <p:attrNameLst>
                                          <p:attrName>ppt_x</p:attrName>
                                        </p:attrNameLst>
                                      </p:cBhvr>
                                    </p:anim>
                                    <p:anim from="0" to="-1.0" calcmode="lin" valueType="num">
                                      <p:cBhvr>
                                        <p:cTn id="48" dur="200" decel="50000" autoRev="1" fill="hold">
                                          <p:stCondLst>
                                            <p:cond delay="600"/>
                                          </p:stCondLst>
                                        </p:cTn>
                                        <p:tgtEl>
                                          <p:spTgt spid="3">
                                            <p:txEl>
                                              <p:pRg st="5" end="5"/>
                                            </p:txEl>
                                          </p:spTgt>
                                        </p:tgtEl>
                                        <p:attrNameLst>
                                          <p:attrName>xshear</p:attrName>
                                        </p:attrNameLst>
                                      </p:cBhvr>
                                    </p:anim>
                                    <p:animScale>
                                      <p:cBhvr>
                                        <p:cTn id="49" dur="200" decel="100000" autoRev="1" fill="hold">
                                          <p:stCondLst>
                                            <p:cond delay="600"/>
                                          </p:stCondLst>
                                        </p:cTn>
                                        <p:tgtEl>
                                          <p:spTgt spid="3">
                                            <p:txEl>
                                              <p:pRg st="5" end="5"/>
                                            </p:txEl>
                                          </p:spTgt>
                                        </p:tgtEl>
                                      </p:cBhvr>
                                      <p:from x="100000" y="100000"/>
                                      <p:to x="80000" y="100000"/>
                                    </p:animScale>
                                    <p:anim by="(#ppt_h/3+#ppt_w*0.1)" calcmode="lin" valueType="num">
                                      <p:cBhvr additive="sum">
                                        <p:cTn id="50" dur="200" decel="100000" autoRev="1" fill="hold">
                                          <p:stCondLst>
                                            <p:cond delay="600"/>
                                          </p:stCondLst>
                                        </p:cTn>
                                        <p:tgtEl>
                                          <p:spTgt spid="3">
                                            <p:txEl>
                                              <p:pRg st="5" end="5"/>
                                            </p:txEl>
                                          </p:spTgt>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from="(-#ppt_w/2)" to="(#ppt_x)" calcmode="lin" valueType="num">
                                      <p:cBhvr>
                                        <p:cTn id="55" dur="600" fill="hold">
                                          <p:stCondLst>
                                            <p:cond delay="0"/>
                                          </p:stCondLst>
                                        </p:cTn>
                                        <p:tgtEl>
                                          <p:spTgt spid="3">
                                            <p:txEl>
                                              <p:pRg st="6" end="6"/>
                                            </p:txEl>
                                          </p:spTgt>
                                        </p:tgtEl>
                                        <p:attrNameLst>
                                          <p:attrName>ppt_x</p:attrName>
                                        </p:attrNameLst>
                                      </p:cBhvr>
                                    </p:anim>
                                    <p:anim from="0" to="-1.0" calcmode="lin" valueType="num">
                                      <p:cBhvr>
                                        <p:cTn id="56" dur="200" decel="50000" autoRev="1" fill="hold">
                                          <p:stCondLst>
                                            <p:cond delay="600"/>
                                          </p:stCondLst>
                                        </p:cTn>
                                        <p:tgtEl>
                                          <p:spTgt spid="3">
                                            <p:txEl>
                                              <p:pRg st="6" end="6"/>
                                            </p:txEl>
                                          </p:spTgt>
                                        </p:tgtEl>
                                        <p:attrNameLst>
                                          <p:attrName>xshear</p:attrName>
                                        </p:attrNameLst>
                                      </p:cBhvr>
                                    </p:anim>
                                    <p:animScale>
                                      <p:cBhvr>
                                        <p:cTn id="57" dur="200" decel="100000" autoRev="1" fill="hold">
                                          <p:stCondLst>
                                            <p:cond delay="600"/>
                                          </p:stCondLst>
                                        </p:cTn>
                                        <p:tgtEl>
                                          <p:spTgt spid="3">
                                            <p:txEl>
                                              <p:pRg st="6" end="6"/>
                                            </p:txEl>
                                          </p:spTgt>
                                        </p:tgtEl>
                                      </p:cBhvr>
                                      <p:from x="100000" y="100000"/>
                                      <p:to x="80000" y="100000"/>
                                    </p:animScale>
                                    <p:anim by="(#ppt_h/3+#ppt_w*0.1)" calcmode="lin" valueType="num">
                                      <p:cBhvr additive="sum">
                                        <p:cTn id="58" dur="200" decel="100000" autoRev="1" fill="hold">
                                          <p:stCondLst>
                                            <p:cond delay="600"/>
                                          </p:stCondLst>
                                        </p:cTn>
                                        <p:tgtEl>
                                          <p:spTgt spid="3">
                                            <p:txEl>
                                              <p:pRg st="6" end="6"/>
                                            </p:txEl>
                                          </p:spTgt>
                                        </p:tgtEl>
                                        <p:attrNameLst>
                                          <p:attrName>ppt_x</p:attrName>
                                        </p:attrNameLst>
                                      </p:cBhvr>
                                    </p:anim>
                                  </p:childTnLst>
                                </p:cTn>
                              </p:par>
                            </p:childTnLst>
                          </p:cTn>
                        </p:par>
                      </p:childTnLst>
                    </p:cTn>
                  </p:par>
                  <p:par>
                    <p:cTn id="59" fill="hold">
                      <p:stCondLst>
                        <p:cond delay="indefinite"/>
                      </p:stCondLst>
                      <p:childTnLst>
                        <p:par>
                          <p:cTn id="60" fill="hold">
                            <p:stCondLst>
                              <p:cond delay="0"/>
                            </p:stCondLst>
                            <p:childTnLst>
                              <p:par>
                                <p:cTn id="61" presetID="34"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from="(-#ppt_w/2)" to="(#ppt_x)" calcmode="lin" valueType="num">
                                      <p:cBhvr>
                                        <p:cTn id="63" dur="600" fill="hold">
                                          <p:stCondLst>
                                            <p:cond delay="0"/>
                                          </p:stCondLst>
                                        </p:cTn>
                                        <p:tgtEl>
                                          <p:spTgt spid="3">
                                            <p:txEl>
                                              <p:pRg st="7" end="7"/>
                                            </p:txEl>
                                          </p:spTgt>
                                        </p:tgtEl>
                                        <p:attrNameLst>
                                          <p:attrName>ppt_x</p:attrName>
                                        </p:attrNameLst>
                                      </p:cBhvr>
                                    </p:anim>
                                    <p:anim from="0" to="-1.0" calcmode="lin" valueType="num">
                                      <p:cBhvr>
                                        <p:cTn id="64" dur="200" decel="50000" autoRev="1" fill="hold">
                                          <p:stCondLst>
                                            <p:cond delay="600"/>
                                          </p:stCondLst>
                                        </p:cTn>
                                        <p:tgtEl>
                                          <p:spTgt spid="3">
                                            <p:txEl>
                                              <p:pRg st="7" end="7"/>
                                            </p:txEl>
                                          </p:spTgt>
                                        </p:tgtEl>
                                        <p:attrNameLst>
                                          <p:attrName>xshear</p:attrName>
                                        </p:attrNameLst>
                                      </p:cBhvr>
                                    </p:anim>
                                    <p:animScale>
                                      <p:cBhvr>
                                        <p:cTn id="65" dur="200" decel="100000" autoRev="1" fill="hold">
                                          <p:stCondLst>
                                            <p:cond delay="600"/>
                                          </p:stCondLst>
                                        </p:cTn>
                                        <p:tgtEl>
                                          <p:spTgt spid="3">
                                            <p:txEl>
                                              <p:pRg st="7" end="7"/>
                                            </p:txEl>
                                          </p:spTgt>
                                        </p:tgtEl>
                                      </p:cBhvr>
                                      <p:from x="100000" y="100000"/>
                                      <p:to x="80000" y="100000"/>
                                    </p:animScale>
                                    <p:anim by="(#ppt_h/3+#ppt_w*0.1)" calcmode="lin" valueType="num">
                                      <p:cBhvr additive="sum">
                                        <p:cTn id="66" dur="200" decel="100000" autoRev="1" fill="hold">
                                          <p:stCondLst>
                                            <p:cond delay="600"/>
                                          </p:stCondLst>
                                        </p:cTn>
                                        <p:tgtEl>
                                          <p:spTgt spid="3">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198E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Effects Are…..</a:t>
            </a:r>
          </a:p>
        </p:txBody>
      </p:sp>
      <p:sp>
        <p:nvSpPr>
          <p:cNvPr id="20483" name="Content Placeholder 2"/>
          <p:cNvSpPr>
            <a:spLocks noGrp="1"/>
          </p:cNvSpPr>
          <p:nvPr>
            <p:ph idx="1"/>
          </p:nvPr>
        </p:nvSpPr>
        <p:spPr/>
        <p:txBody>
          <a:bodyPr/>
          <a:lstStyle/>
          <a:p>
            <a:pPr>
              <a:buFont typeface="Arial" charset="0"/>
              <a:buNone/>
            </a:pPr>
            <a:r>
              <a:rPr lang="en-US" sz="2000" smtClean="0"/>
              <a:t>Perfringens: </a:t>
            </a:r>
          </a:p>
          <a:p>
            <a:r>
              <a:rPr lang="en-US" sz="2000" smtClean="0"/>
              <a:t>The symptoms are diarrhea, abdominal pains, and gas.</a:t>
            </a:r>
          </a:p>
          <a:p>
            <a:r>
              <a:rPr lang="en-US" sz="2000" smtClean="0"/>
              <a:t>You should cook any meat thoroughly.</a:t>
            </a:r>
          </a:p>
          <a:p>
            <a:pPr>
              <a:buFont typeface="Arial" charset="0"/>
              <a:buNone/>
            </a:pPr>
            <a:r>
              <a:rPr lang="en-US" sz="2000" smtClean="0"/>
              <a:t>Staphylococcal: </a:t>
            </a:r>
          </a:p>
          <a:p>
            <a:r>
              <a:rPr lang="en-US" sz="2000" smtClean="0"/>
              <a:t>The symptoms of staphylococcal poisoning are nausea, vomiting, abdominal cramps, diarrhea.</a:t>
            </a:r>
          </a:p>
          <a:p>
            <a:r>
              <a:rPr lang="en-US" sz="2000" smtClean="0"/>
              <a:t>Plenty of rest and fluids will help you over come the poisoning.</a:t>
            </a:r>
          </a:p>
          <a:p>
            <a:pPr>
              <a:buFont typeface="Arial" charset="0"/>
              <a:buNone/>
            </a:pPr>
            <a:r>
              <a:rPr lang="en-US" sz="2000" smtClean="0"/>
              <a:t>Cholera:</a:t>
            </a:r>
          </a:p>
          <a:p>
            <a:r>
              <a:rPr lang="en-US" sz="2000" smtClean="0"/>
              <a:t>The symptoms are diarrhea, vomiting and leg cramps.</a:t>
            </a:r>
          </a:p>
          <a:p>
            <a:r>
              <a:rPr lang="en-US" sz="2000" smtClean="0"/>
              <a:t>A person may get cholera by drinking water or eating food contaminated with the cholera bacterium.</a:t>
            </a:r>
          </a:p>
          <a:p>
            <a:endParaRPr lang="en-US" smtClean="0"/>
          </a:p>
        </p:txBody>
      </p:sp>
      <p:pic>
        <p:nvPicPr>
          <p:cNvPr id="2050" name="Picture 2" descr="C:\Documents and Settings\156017\Local Settings\Temporary Internet Files\Content.IE5\KJYXPA1P\MCj04300470000[1].wmf"/>
          <p:cNvPicPr>
            <a:picLocks noChangeAspect="1" noChangeArrowheads="1"/>
          </p:cNvPicPr>
          <p:nvPr/>
        </p:nvPicPr>
        <p:blipFill>
          <a:blip r:embed="rId2"/>
          <a:srcRect/>
          <a:stretch>
            <a:fillRect/>
          </a:stretch>
        </p:blipFill>
        <p:spPr bwMode="auto">
          <a:xfrm>
            <a:off x="6781800" y="685800"/>
            <a:ext cx="1895475" cy="1638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Scale>
                                      <p:cBhvr>
                                        <p:cTn id="14" dur="1000" decel="50000" fill="hold">
                                          <p:stCondLst>
                                            <p:cond delay="0"/>
                                          </p:stCondLst>
                                        </p:cTn>
                                        <p:tgtEl>
                                          <p:spTgt spid="20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050"/>
                                        </p:tgtEl>
                                        <p:attrNameLst>
                                          <p:attrName>ppt_x</p:attrName>
                                          <p:attrName>ppt_y</p:attrName>
                                        </p:attrNameLst>
                                      </p:cBhvr>
                                    </p:animMotion>
                                    <p:animEffect transition="in" filter="fade">
                                      <p:cBhvr>
                                        <p:cTn id="16"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066800" y="838200"/>
            <a:ext cx="7010400" cy="3871913"/>
          </a:xfrm>
          <a:prstGeom prst="rect">
            <a:avLst/>
          </a:prstGeom>
          <a:noFill/>
          <a:ln w="9525">
            <a:noFill/>
            <a:miter lim="800000"/>
            <a:headEnd/>
            <a:tailEnd/>
          </a:ln>
        </p:spPr>
        <p:txBody>
          <a:bodyPr>
            <a:spAutoFit/>
          </a:bodyPr>
          <a:lstStyle/>
          <a:p>
            <a:pPr algn="ctr"/>
            <a:r>
              <a:rPr lang="en-US" sz="6000">
                <a:latin typeface="Calibri" pitchFamily="34" charset="0"/>
              </a:rPr>
              <a:t>Presentation by:</a:t>
            </a:r>
          </a:p>
          <a:p>
            <a:pPr algn="ctr"/>
            <a:endParaRPr lang="en-US" sz="2400">
              <a:latin typeface="Calibri" pitchFamily="34" charset="0"/>
            </a:endParaRPr>
          </a:p>
          <a:p>
            <a:pPr algn="ctr"/>
            <a:endParaRPr lang="en-US" sz="2400">
              <a:latin typeface="Calibri" pitchFamily="34" charset="0"/>
            </a:endParaRPr>
          </a:p>
          <a:p>
            <a:pPr algn="ctr"/>
            <a:r>
              <a:rPr lang="en-US" sz="2800">
                <a:latin typeface="Calibri" pitchFamily="34" charset="0"/>
              </a:rPr>
              <a:t>Sabrina G</a:t>
            </a:r>
          </a:p>
          <a:p>
            <a:pPr algn="ctr"/>
            <a:endParaRPr lang="en-US" sz="2800">
              <a:latin typeface="Calibri" pitchFamily="34" charset="0"/>
            </a:endParaRPr>
          </a:p>
          <a:p>
            <a:pPr algn="ctr"/>
            <a:r>
              <a:rPr lang="en-US" sz="2800">
                <a:latin typeface="Calibri" pitchFamily="34" charset="0"/>
              </a:rPr>
              <a:t>Deanna S</a:t>
            </a:r>
          </a:p>
          <a:p>
            <a:pPr algn="ctr"/>
            <a:endParaRPr lang="en-US" sz="2800">
              <a:latin typeface="Calibri" pitchFamily="34" charset="0"/>
            </a:endParaRPr>
          </a:p>
          <a:p>
            <a:pPr algn="ctr"/>
            <a:r>
              <a:rPr lang="en-US" sz="2800">
                <a:latin typeface="Calibri" pitchFamily="34" charset="0"/>
              </a:rPr>
              <a:t>Carlie M</a:t>
            </a:r>
          </a:p>
        </p:txBody>
      </p:sp>
    </p:spTree>
  </p:cSld>
  <p:clrMapOvr>
    <a:masterClrMapping/>
  </p:clrMapOvr>
  <p:transition spd="slow">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80</TotalTime>
  <Words>581</Words>
  <Application>Microsoft Office PowerPoint</Application>
  <PresentationFormat>On-screen Show (4:3)</PresentationFormat>
  <Paragraphs>57</Paragraphs>
  <Slides>9</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9</vt:i4>
      </vt:variant>
    </vt:vector>
  </HeadingPairs>
  <TitlesOfParts>
    <vt:vector size="12" baseType="lpstr">
      <vt:lpstr>Calibri</vt:lpstr>
      <vt:lpstr>Arial</vt:lpstr>
      <vt:lpstr>Office Theme</vt:lpstr>
      <vt:lpstr>Food Borne Illnesses</vt:lpstr>
      <vt:lpstr>What are Food Borne Illnesses?</vt:lpstr>
      <vt:lpstr>Where do Food Borne Illnesses come from?</vt:lpstr>
      <vt:lpstr>How do you prevent Food Borne Illnesses?</vt:lpstr>
      <vt:lpstr>Examples of Food Borne Illnesses. What is……..</vt:lpstr>
      <vt:lpstr>Examples Continued……</vt:lpstr>
      <vt:lpstr>The Effects Are…..</vt:lpstr>
      <vt:lpstr>The Effects Are…..</vt:lpstr>
      <vt:lpstr>Slide 9</vt:lpstr>
    </vt:vector>
  </TitlesOfParts>
  <Company>Livingston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Borne Illnesses</dc:title>
  <dc:creator>156017</dc:creator>
  <cp:lastModifiedBy>lbarresi</cp:lastModifiedBy>
  <cp:revision>14</cp:revision>
  <dcterms:created xsi:type="dcterms:W3CDTF">2009-12-10T15:03:03Z</dcterms:created>
  <dcterms:modified xsi:type="dcterms:W3CDTF">2009-12-16T17:59:40Z</dcterms:modified>
</cp:coreProperties>
</file>