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DE8BB-265C-A045-9A30-C8646520F337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1DBBB-9139-054C-A921-99EBFA0010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Clean Air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</a:t>
            </a:r>
            <a:r>
              <a:rPr lang="en-US" dirty="0" smtClean="0"/>
              <a:t>1970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six commonly found air pollutants have decreased by more than 50 </a:t>
            </a:r>
            <a:r>
              <a:rPr lang="en-US" dirty="0" smtClean="0"/>
              <a:t>percent</a:t>
            </a:r>
          </a:p>
          <a:p>
            <a:r>
              <a:rPr lang="en-US" dirty="0" smtClean="0"/>
              <a:t>air </a:t>
            </a:r>
            <a:r>
              <a:rPr lang="en-US" dirty="0"/>
              <a:t>toxics from large industrial sources, such as chemical plants, petroleum refineries, and paper mills have been reduced by nearly 70 </a:t>
            </a:r>
            <a:r>
              <a:rPr lang="en-US" dirty="0" smtClean="0"/>
              <a:t>percent</a:t>
            </a:r>
          </a:p>
          <a:p>
            <a:r>
              <a:rPr lang="en-US" dirty="0" smtClean="0"/>
              <a:t>new </a:t>
            </a:r>
            <a:r>
              <a:rPr lang="en-US" dirty="0"/>
              <a:t>cars are more than 90 percent cleaner and will be even cleaner in the future,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production </a:t>
            </a:r>
            <a:r>
              <a:rPr lang="en-US" dirty="0"/>
              <a:t>of most ozone-depleting chemicals has ceased.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46987"/>
          </a:xfrm>
        </p:spPr>
        <p:txBody>
          <a:bodyPr>
            <a:normAutofit/>
          </a:bodyPr>
          <a:lstStyle/>
          <a:p>
            <a:r>
              <a:rPr lang="en-US" sz="3200" dirty="0"/>
              <a:t>Technological </a:t>
            </a:r>
            <a:r>
              <a:rPr lang="en-US" sz="3200" dirty="0" smtClean="0"/>
              <a:t>Innovation that came from the CAA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6988"/>
            <a:ext cx="8229600" cy="58659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Selective catalytic reduction (SCR) and ultra-low </a:t>
            </a:r>
            <a:r>
              <a:rPr lang="en-US" dirty="0" err="1"/>
              <a:t>NOx</a:t>
            </a:r>
            <a:r>
              <a:rPr lang="en-US" dirty="0"/>
              <a:t> burners for </a:t>
            </a:r>
            <a:r>
              <a:rPr lang="en-US" dirty="0" err="1"/>
              <a:t>NOx</a:t>
            </a:r>
            <a:r>
              <a:rPr lang="en-US" dirty="0"/>
              <a:t> emissions</a:t>
            </a:r>
            <a:r>
              <a:rPr lang="en-US" dirty="0" smtClean="0"/>
              <a:t>;</a:t>
            </a:r>
          </a:p>
          <a:p>
            <a:r>
              <a:rPr lang="en-US" dirty="0" smtClean="0"/>
              <a:t>Scrubbers </a:t>
            </a:r>
            <a:r>
              <a:rPr lang="en-US" dirty="0"/>
              <a:t>which achieve 95% and even greater SO2 control on boilers</a:t>
            </a:r>
            <a:r>
              <a:rPr lang="en-US" dirty="0" smtClean="0"/>
              <a:t>;</a:t>
            </a:r>
          </a:p>
          <a:p>
            <a:r>
              <a:rPr lang="en-US" dirty="0" smtClean="0"/>
              <a:t>Sophisticated </a:t>
            </a:r>
            <a:r>
              <a:rPr lang="en-US" dirty="0"/>
              <a:t>new valve seals and leak detection equipment for refineries and chemical plans</a:t>
            </a:r>
            <a:r>
              <a:rPr lang="en-US" dirty="0" smtClean="0"/>
              <a:t>;</a:t>
            </a:r>
          </a:p>
          <a:p>
            <a:r>
              <a:rPr lang="en-US" dirty="0" smtClean="0"/>
              <a:t>Low </a:t>
            </a:r>
            <a:r>
              <a:rPr lang="en-US" dirty="0"/>
              <a:t>or zero VOC paints,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consumer </a:t>
            </a:r>
            <a:r>
              <a:rPr lang="en-US" dirty="0"/>
              <a:t>products and cleaning processes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Chlorofluorocarbon </a:t>
            </a:r>
            <a:r>
              <a:rPr lang="en-US" dirty="0"/>
              <a:t>(CFC) free air conditioners, refrigerators, and solvents</a:t>
            </a:r>
            <a:r>
              <a:rPr lang="en-US" dirty="0" smtClean="0"/>
              <a:t>;</a:t>
            </a:r>
          </a:p>
          <a:p>
            <a:r>
              <a:rPr lang="en-US" dirty="0" smtClean="0"/>
              <a:t>Water </a:t>
            </a:r>
            <a:r>
              <a:rPr lang="en-US" dirty="0"/>
              <a:t>and powder-based coatings to replace petroleum-based formulations</a:t>
            </a:r>
            <a:r>
              <a:rPr lang="en-US" dirty="0" smtClean="0"/>
              <a:t>;</a:t>
            </a:r>
          </a:p>
          <a:p>
            <a:r>
              <a:rPr lang="en-US" dirty="0" smtClean="0"/>
              <a:t>Vehicles </a:t>
            </a:r>
            <a:r>
              <a:rPr lang="en-US" dirty="0"/>
              <a:t>far cleaner than believed possible in the late 1980s due to improvements in evaporative controls,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catalyst </a:t>
            </a:r>
            <a:r>
              <a:rPr lang="en-US" dirty="0"/>
              <a:t>design and fuel control systems for light-duty vehicles; and treatment devices and retrofit technologies for heavy-duty engines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Idle</a:t>
            </a:r>
            <a:r>
              <a:rPr lang="en-US" dirty="0"/>
              <a:t>-reduction technologies for engines, including truck stop electrification efforts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/>
              <a:t>Market </a:t>
            </a:r>
            <a:r>
              <a:rPr lang="en-US" dirty="0"/>
              <a:t>penetration of gas-electric hybrid vehicles, and clean fuels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Air Pollution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1948 – 5 day Killer fog in Donora, PA killed 20 people and made 6000 sick</a:t>
            </a:r>
          </a:p>
          <a:p>
            <a:r>
              <a:rPr lang="en-US" dirty="0" smtClean="0"/>
              <a:t>1952 – 3000 people were killed from London’s “Killer Fog”</a:t>
            </a:r>
          </a:p>
          <a:p>
            <a:r>
              <a:rPr lang="en-US" dirty="0" smtClean="0"/>
              <a:t>1963 – Original Clean Air Act was passed – but did not have the authority to enforce regulations or enact change</a:t>
            </a:r>
          </a:p>
          <a:p>
            <a:r>
              <a:rPr lang="en-US" dirty="0" smtClean="0"/>
              <a:t>1970 – Clean Air Act (as we know it) was passes and the EPA was born – primarily to enforce the CAA</a:t>
            </a:r>
          </a:p>
          <a:p>
            <a:r>
              <a:rPr lang="en-US" dirty="0" smtClean="0"/>
              <a:t>1990 – Clean Air Act was revised and expanded to give the EPA more authority to implement and enforce regulation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reduce pollutants that cause smog, haze, acid rain</a:t>
            </a:r>
          </a:p>
          <a:p>
            <a:r>
              <a:rPr lang="en-US" dirty="0" smtClean="0"/>
              <a:t>To reduce toxic pollution emissions that can cause cancer and other serious health effects</a:t>
            </a:r>
          </a:p>
          <a:p>
            <a:r>
              <a:rPr lang="en-US" dirty="0" smtClean="0"/>
              <a:t>To phase out production and use of chemicals that destroy stratospheric ozone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6 Common Air Pollutants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Particulate Matter (AKA particle pollution)</a:t>
            </a:r>
          </a:p>
          <a:p>
            <a:r>
              <a:rPr lang="en-US" dirty="0" smtClean="0"/>
              <a:t>Ground Level </a:t>
            </a:r>
            <a:r>
              <a:rPr lang="en-US" dirty="0" smtClean="0"/>
              <a:t>Ozone- O</a:t>
            </a:r>
            <a:r>
              <a:rPr lang="en-US" baseline="-25000" dirty="0" smtClean="0"/>
              <a:t>3</a:t>
            </a:r>
            <a:endParaRPr lang="en-US" baseline="-25000" dirty="0" smtClean="0"/>
          </a:p>
          <a:p>
            <a:r>
              <a:rPr lang="en-US" dirty="0" smtClean="0"/>
              <a:t>Carbon </a:t>
            </a:r>
            <a:r>
              <a:rPr lang="en-US" dirty="0" smtClean="0"/>
              <a:t>Monoxide- CO</a:t>
            </a:r>
            <a:endParaRPr lang="en-US" dirty="0" smtClean="0"/>
          </a:p>
          <a:p>
            <a:r>
              <a:rPr lang="en-US" dirty="0" smtClean="0"/>
              <a:t>Sulfur Oxides (SO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Nitrogen </a:t>
            </a:r>
            <a:r>
              <a:rPr lang="en-US" dirty="0" smtClean="0"/>
              <a:t>Oxides (</a:t>
            </a:r>
            <a:r>
              <a:rPr lang="en-US" dirty="0" err="1" smtClean="0"/>
              <a:t>NOx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Lead- </a:t>
            </a:r>
            <a:r>
              <a:rPr lang="en-US" dirty="0" err="1" smtClean="0"/>
              <a:t>Pb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EPA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limits to certain air pollutants anywhere in the US</a:t>
            </a:r>
          </a:p>
          <a:p>
            <a:r>
              <a:rPr lang="en-US" dirty="0" smtClean="0"/>
              <a:t>Set limits to emissions from Chemical Plants, steel mills and utilities</a:t>
            </a:r>
          </a:p>
          <a:p>
            <a:r>
              <a:rPr lang="en-US" dirty="0" smtClean="0"/>
              <a:t>Approve State/Local plans for air pollution control and clean-up</a:t>
            </a:r>
          </a:p>
          <a:p>
            <a:r>
              <a:rPr lang="en-US" dirty="0" smtClean="0"/>
              <a:t>Provides research, experts, engineering designs and funding to develop plans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carries out the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 and Local Governments carry out the regulations set by the EPA</a:t>
            </a:r>
          </a:p>
          <a:p>
            <a:r>
              <a:rPr lang="en-US" dirty="0" smtClean="0"/>
              <a:t>Develop solutions for pollution problems</a:t>
            </a:r>
          </a:p>
          <a:p>
            <a:r>
              <a:rPr lang="en-US" dirty="0" smtClean="0"/>
              <a:t>Monitor air quality, inspect facilities and enforce regulations</a:t>
            </a:r>
          </a:p>
          <a:p>
            <a:r>
              <a:rPr lang="en-US" dirty="0" smtClean="0"/>
              <a:t>Develop State Implementation Plans (SIP) to control or clean up air pollution</a:t>
            </a:r>
          </a:p>
          <a:p>
            <a:r>
              <a:rPr lang="en-US" dirty="0" smtClean="0"/>
              <a:t>State regulations can be stricter than EPA guidelines – but not less strict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13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CAA lead to…</a:t>
            </a:r>
          </a:p>
          <a:p>
            <a:pPr lvl="1"/>
            <a:r>
              <a:rPr lang="en-US" dirty="0" smtClean="0"/>
              <a:t>the elimination of lead in gasoline</a:t>
            </a:r>
          </a:p>
          <a:p>
            <a:pPr lvl="1"/>
            <a:r>
              <a:rPr lang="en-US" dirty="0" smtClean="0"/>
              <a:t>Stricter regulations on tailpipe emissions</a:t>
            </a:r>
          </a:p>
          <a:p>
            <a:pPr lvl="1"/>
            <a:r>
              <a:rPr lang="en-US" dirty="0" smtClean="0"/>
              <a:t>Lower </a:t>
            </a:r>
            <a:r>
              <a:rPr lang="en-US" dirty="0" smtClean="0"/>
              <a:t>sulfur </a:t>
            </a:r>
            <a:r>
              <a:rPr lang="en-US" dirty="0" smtClean="0"/>
              <a:t>fuels being used</a:t>
            </a:r>
          </a:p>
          <a:p>
            <a:pPr lvl="1"/>
            <a:r>
              <a:rPr lang="en-US" dirty="0" smtClean="0"/>
              <a:t>Reformulated Gas used in many areas that are above regulation levels – reduces toxins from gas like Benzene</a:t>
            </a:r>
          </a:p>
          <a:p>
            <a:pPr lvl="1"/>
            <a:r>
              <a:rPr lang="en-US" dirty="0" smtClean="0"/>
              <a:t>Stipulates that transportation projects can not receive federal funding unless it is aligned with state standards</a:t>
            </a:r>
          </a:p>
          <a:p>
            <a:pPr lvl="1"/>
            <a:r>
              <a:rPr lang="en-US" dirty="0" smtClean="0"/>
              <a:t>1990 – Inspection and Maintenance Programs in areas that are above safety standards – “Check Engine Light”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Acid Rain?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1990 Amendments</a:t>
            </a:r>
            <a:endParaRPr lang="en-US" dirty="0" smtClean="0"/>
          </a:p>
          <a:p>
            <a:r>
              <a:rPr lang="en-US" dirty="0" smtClean="0"/>
              <a:t>Caps/Limits </a:t>
            </a:r>
            <a:r>
              <a:rPr lang="en-US" dirty="0" smtClean="0"/>
              <a:t>on </a:t>
            </a:r>
            <a:r>
              <a:rPr lang="en-US" dirty="0" err="1" smtClean="0"/>
              <a:t>NOx</a:t>
            </a:r>
            <a:r>
              <a:rPr lang="en-US" dirty="0" smtClean="0"/>
              <a:t> and </a:t>
            </a:r>
            <a:r>
              <a:rPr lang="en-US" dirty="0" err="1" smtClean="0"/>
              <a:t>SOx</a:t>
            </a:r>
            <a:r>
              <a:rPr lang="en-US" dirty="0" smtClean="0"/>
              <a:t> </a:t>
            </a:r>
            <a:r>
              <a:rPr lang="en-US" dirty="0" smtClean="0"/>
              <a:t>emissions</a:t>
            </a:r>
          </a:p>
          <a:p>
            <a:r>
              <a:rPr lang="en-US" dirty="0" smtClean="0"/>
              <a:t>Power plants may purchase “allowances” to pollute</a:t>
            </a:r>
          </a:p>
          <a:p>
            <a:r>
              <a:rPr lang="en-US" dirty="0" smtClean="0"/>
              <a:t>Can not exceed allowances – must take steps to reduce emissions</a:t>
            </a:r>
          </a:p>
          <a:p>
            <a:r>
              <a:rPr lang="en-US" dirty="0" smtClean="0"/>
              <a:t>Power plants my sell unused allowances</a:t>
            </a:r>
          </a:p>
          <a:p>
            <a:r>
              <a:rPr lang="en-US" dirty="0" smtClean="0"/>
              <a:t>Install monitoring systems for all industries purchasing allowances</a:t>
            </a:r>
          </a:p>
          <a:p>
            <a:r>
              <a:rPr lang="en-US" dirty="0" smtClean="0"/>
              <a:t>Monetary Penalties for going over the limit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Clean Air Act has a proven record of progress dating back to 1970.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95" dirty="0"/>
              <a:t>According to a 1997 EPA Report to Congress, the first 20 years of Clean Air Act programs, from 1970 - 1990, led to the prevention in the year 1990 of</a:t>
            </a:r>
            <a:r>
              <a:rPr lang="en-US" sz="2595" dirty="0" smtClean="0"/>
              <a:t>:</a:t>
            </a:r>
          </a:p>
          <a:p>
            <a:r>
              <a:rPr lang="en-US" sz="2353" dirty="0" smtClean="0"/>
              <a:t>205,000 </a:t>
            </a:r>
            <a:r>
              <a:rPr lang="en-US" sz="2353" dirty="0"/>
              <a:t>premature </a:t>
            </a:r>
            <a:r>
              <a:rPr lang="en-US" sz="2353" dirty="0" smtClean="0"/>
              <a:t>deaths</a:t>
            </a:r>
          </a:p>
          <a:p>
            <a:r>
              <a:rPr lang="en-US" sz="2353" dirty="0" smtClean="0"/>
              <a:t>672,000 </a:t>
            </a:r>
            <a:r>
              <a:rPr lang="en-US" sz="2353" dirty="0"/>
              <a:t>cases of chronic </a:t>
            </a:r>
            <a:r>
              <a:rPr lang="en-US" sz="2353" dirty="0" smtClean="0"/>
              <a:t>bronchitis</a:t>
            </a:r>
          </a:p>
          <a:p>
            <a:r>
              <a:rPr lang="en-US" sz="2353" dirty="0" smtClean="0"/>
              <a:t>21,000 </a:t>
            </a:r>
            <a:r>
              <a:rPr lang="en-US" sz="2353" dirty="0"/>
              <a:t>cases of heart </a:t>
            </a:r>
            <a:r>
              <a:rPr lang="en-US" sz="2353" dirty="0" smtClean="0"/>
              <a:t>disease</a:t>
            </a:r>
          </a:p>
          <a:p>
            <a:r>
              <a:rPr lang="en-US" sz="2353" dirty="0" smtClean="0"/>
              <a:t>843,000 </a:t>
            </a:r>
            <a:r>
              <a:rPr lang="en-US" sz="2353" dirty="0"/>
              <a:t>asthma </a:t>
            </a:r>
            <a:r>
              <a:rPr lang="en-US" sz="2353" dirty="0" smtClean="0"/>
              <a:t>attacks</a:t>
            </a:r>
          </a:p>
          <a:p>
            <a:r>
              <a:rPr lang="en-US" sz="2353" dirty="0" smtClean="0"/>
              <a:t>189,000 </a:t>
            </a:r>
            <a:r>
              <a:rPr lang="en-US" sz="2353" dirty="0"/>
              <a:t>cardiovascular </a:t>
            </a:r>
            <a:r>
              <a:rPr lang="en-US" sz="2353" dirty="0" smtClean="0"/>
              <a:t>hospitalizations</a:t>
            </a:r>
          </a:p>
          <a:p>
            <a:r>
              <a:rPr lang="en-US" sz="2353" dirty="0" smtClean="0"/>
              <a:t>10.4 </a:t>
            </a:r>
            <a:r>
              <a:rPr lang="en-US" sz="2353" dirty="0"/>
              <a:t>million lost I.Q. points in children - from lead </a:t>
            </a:r>
            <a:r>
              <a:rPr lang="en-US" sz="2353" dirty="0" smtClean="0"/>
              <a:t>reductions</a:t>
            </a:r>
          </a:p>
          <a:p>
            <a:r>
              <a:rPr lang="en-US" sz="2353" dirty="0" smtClean="0"/>
              <a:t>18 </a:t>
            </a:r>
            <a:r>
              <a:rPr lang="en-US" sz="2353" dirty="0"/>
              <a:t>million child respiratory illnesses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703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Clean Air Act</vt:lpstr>
      <vt:lpstr>History of Air Pollution</vt:lpstr>
      <vt:lpstr>Goals of the CAA</vt:lpstr>
      <vt:lpstr>Focus on 6 Common Air Pollutants</vt:lpstr>
      <vt:lpstr>What does the EPA do?</vt:lpstr>
      <vt:lpstr>Who carries out the work?</vt:lpstr>
      <vt:lpstr>What about cars?</vt:lpstr>
      <vt:lpstr>And Acid Rain?</vt:lpstr>
      <vt:lpstr>The Clean Air Act has a proven record of progress dating back to 1970.</vt:lpstr>
      <vt:lpstr>Since 1970</vt:lpstr>
      <vt:lpstr>Technological Innovation that came from the CAA</vt:lpstr>
    </vt:vector>
  </TitlesOfParts>
  <Company>Livingston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Clean Air Act</dc:title>
  <dc:creator>Emily Walker</dc:creator>
  <cp:lastModifiedBy>Jay, Douglas</cp:lastModifiedBy>
  <cp:revision>3</cp:revision>
  <dcterms:created xsi:type="dcterms:W3CDTF">2014-03-10T02:27:44Z</dcterms:created>
  <dcterms:modified xsi:type="dcterms:W3CDTF">2014-03-10T17:39:35Z</dcterms:modified>
</cp:coreProperties>
</file>