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306" y="-1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426170348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en.wikipedia.org/wiki/Yosemite_Firefall"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en.wikipedia.org/wiki/Glacier_Point"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2" name="Shape 14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0" name="Shape 9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To watch video play presentation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
              <a:t>Temperate Deciduous Forest: An area dominated by broad leafed trees that loose or grow their leaves depending on the season. </a:t>
            </a:r>
          </a:p>
          <a:p>
            <a:pPr lvl="0" rtl="0">
              <a:buNone/>
            </a:pPr>
            <a:r>
              <a:rPr lang="en"/>
              <a:t>Winter: Sunny chilly days are common as well</a:t>
            </a:r>
          </a:p>
          <a:p>
            <a:pPr lvl="0" rtl="0">
              <a:buNone/>
            </a:pPr>
            <a:r>
              <a:rPr lang="en"/>
              <a:t>Spring: Harsh winter storms do still randomly occur</a:t>
            </a:r>
          </a:p>
          <a:p>
            <a:pPr lvl="0" rtl="0">
              <a:buNone/>
            </a:pPr>
            <a:r>
              <a:rPr lang="en"/>
              <a:t>Plant life changes depending on location, near the El Portal sight it is common to see oaks and and shrubbery such as chamise.</a:t>
            </a:r>
          </a:p>
          <a:p>
            <a:pPr lvl="0" rtl="0">
              <a:buNone/>
            </a:pPr>
            <a:r>
              <a:rPr lang="en"/>
              <a:t>In the Lower Fontaine area there is a Mediterranean like climate that allows for Firs, Pines, and Cedar.</a:t>
            </a:r>
          </a:p>
          <a:p>
            <a:endParaRPr lang="e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
              <a:t>The Sierra Nevada Mountain Range is an assymetrical mountain range that is 50-80 meters long with it’s peak at 13,000 feet above sea level. The highest peak is Mount Whitney.</a:t>
            </a:r>
          </a:p>
          <a:p>
            <a:pPr lvl="0" rtl="0">
              <a:buNone/>
            </a:pPr>
            <a:r>
              <a:rPr lang="en"/>
              <a:t>The granite is formed by molten lava condensing into massive shapes due to it’s durability.</a:t>
            </a:r>
          </a:p>
          <a:p>
            <a:pPr lvl="0" rtl="0">
              <a:buNone/>
            </a:pPr>
            <a:r>
              <a:rPr lang="en"/>
              <a:t>As surface rock erodes away, the decrease in surface pressure allows underlying granite to expand, causes cracks and curves on the surface.</a:t>
            </a:r>
          </a:p>
          <a:p>
            <a:pPr lvl="0" rtl="0">
              <a:buNone/>
            </a:pPr>
            <a:r>
              <a:rPr lang="en"/>
              <a:t>This rock was formed by magma that pushed through the crust and formed a string of many volcanoes, subsequently forming the string of mountains. </a:t>
            </a:r>
          </a:p>
          <a:p>
            <a:pPr>
              <a:buNone/>
            </a:pPr>
            <a:r>
              <a:rPr lang="en"/>
              <a:t>The Sherwin lasted and grew for 300,000 years, but ended 1 million years ago.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
              <a:t>There are over 400 plants endemic to Yosemite and specifically the Sierra Nevada mountain range. Sierra Nevada itself means “snow covered saw”. One of the species includes the Yosemite bog. The only endemic mammal is the Mount Lyell Shrew. Endemic amphibians include the Sierra Nevada yellow-legged frog and Yosemite toad, however both of these species are also threatened. Threatened mammals in Yosemite are the Sierra Nevada Red Fox and the California Wolverine. The black-backed woodpecker is a threatened bird, and the valley elderberry longhorn beetle is a threatened invertebrate. Endangered species include the Sierra Nevada bighorn sheep, Willow flycatcher, Black-backed woodpecker, Great Gray Owl, Bald eagle, and the Sierra Nevada yellow-legged frog.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3" name="Shape 1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
              <a:t>Yosemite national park had a large impact on human history. Many tribes descend from the from the people who first settled the land. The rugged terrain challenged many travelers, but after settlement early lodging settlements became more elegant and comforting. Many historic events happened on the Yosemite ground, one of which being Claire Marie Hodges, the first female park ranger. They even have a museum with 4 million artifacts to help better understand our past, and for this reason preserving it is vital. Archeologists study things left behind to uncover things about our country's past such as cultural values and demography of the land. Also, new scientific studies are being carried out to soundscape preservation and human carrying capacity issues, making preservation of this area necessary.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The responsibility of protecting Yosemite National Park was given to the National Park Service in 1916.  With the passage of the Wilderness Act of 1964 no roads or motorized vehicles were allowed in the area. </a:t>
            </a:r>
            <a:r>
              <a:rPr lang="en">
                <a:solidFill>
                  <a:schemeClr val="dk1"/>
                </a:solidFill>
              </a:rPr>
              <a:t> </a:t>
            </a:r>
            <a:r>
              <a:rPr lang="en"/>
              <a:t>The Park Service has reduced artificial inducements to visit the park, such as the </a:t>
            </a:r>
            <a:r>
              <a:rPr lang="en" i="1">
                <a:hlinkClick r:id="rId3"/>
              </a:rPr>
              <a:t>Firefall</a:t>
            </a:r>
            <a:r>
              <a:rPr lang="en"/>
              <a:t>, in which red-hot embers were pushed off a cliff near </a:t>
            </a:r>
            <a:r>
              <a:rPr lang="en">
                <a:hlinkClick r:id="rId4"/>
              </a:rPr>
              <a:t>Glacier Point</a:t>
            </a:r>
            <a:r>
              <a:rPr lang="en"/>
              <a:t> at night. Two electric buses provide transportation around Yosemite and they are the prefered form of transportation because they are quiet and do not pollute.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Clr>
                <a:schemeClr val="dk1"/>
              </a:buClr>
              <a:buSzPct val="91666"/>
              <a:buFont typeface="Arial"/>
              <a:buNone/>
            </a:pPr>
            <a:r>
              <a:rPr lang="en" sz="1200">
                <a:solidFill>
                  <a:schemeClr val="dk1"/>
                </a:solidFill>
                <a:latin typeface="Times New Roman"/>
                <a:ea typeface="Times New Roman"/>
                <a:cs typeface="Times New Roman"/>
                <a:sym typeface="Times New Roman"/>
              </a:rPr>
              <a:t>Invasive species have a negative impact on natural resources nationwide, including Yosemite National Park. Non-native animal species, like the New Zealand mud snail, concerns park scientists because this species can completely alter the ecosystem. Plant species, like the Himalayan blackberry, can overpower and replace native vegetation. Park botanists work to prevent invasive plants because it is much easier to prevent the spread of an invasive species than it is to try to eradicate them once they are introduced.</a:t>
            </a:r>
          </a:p>
          <a:p>
            <a:pPr lvl="0" rtl="0">
              <a:buClr>
                <a:schemeClr val="dk1"/>
              </a:buClr>
              <a:buSzPct val="91666"/>
              <a:buFont typeface="Arial"/>
              <a:buNone/>
            </a:pPr>
            <a:r>
              <a:rPr lang="en" sz="1200">
                <a:solidFill>
                  <a:schemeClr val="dk1"/>
                </a:solidFill>
                <a:latin typeface="Times New Roman"/>
                <a:ea typeface="Times New Roman"/>
                <a:cs typeface="Times New Roman"/>
                <a:sym typeface="Times New Roman"/>
              </a:rPr>
              <a:t>Yosemite has an extensive fire history. Fires often run ramped near and in Yosemite and are often seen as negative.  The rim fire that occurred in August of 2013 was one of the largest fires in California. It spread quickly over the span of one week and the cost of fighting the fire was estimated at $127.35 million. </a:t>
            </a:r>
            <a:r>
              <a:rPr lang="en">
                <a:solidFill>
                  <a:schemeClr val="dk1"/>
                </a:solidFill>
              </a:rPr>
              <a:t>Yosemite's fire management program is designed to protect life, property and natural and cultural resources.</a:t>
            </a:r>
          </a:p>
          <a:p>
            <a:pPr lvl="0" rtl="0">
              <a:buClr>
                <a:schemeClr val="dk1"/>
              </a:buClr>
              <a:buSzPct val="91666"/>
              <a:buFont typeface="Arial"/>
              <a:buNone/>
            </a:pPr>
            <a:r>
              <a:rPr lang="en" sz="1200">
                <a:solidFill>
                  <a:schemeClr val="dk1"/>
                </a:solidFill>
                <a:latin typeface="Times New Roman"/>
                <a:ea typeface="Times New Roman"/>
                <a:cs typeface="Times New Roman"/>
                <a:sym typeface="Times New Roman"/>
              </a:rPr>
              <a:t>Air pollution is currently recognized as one of the most significant threats to the resources of the Sierra Nevada. The National Park Service, in corporation with state and other federal agencies, is making concerted efforts to reduce the damage caused by air pollution. This is done by an intensive monitoring program. Education is also expanded to the park visitors concerned about the future of Yosemite National Park.</a:t>
            </a:r>
          </a:p>
          <a:p>
            <a:endParaRPr lang="en" sz="1200">
              <a:solidFill>
                <a:schemeClr val="dk1"/>
              </a:solidFill>
              <a:latin typeface="Times New Roman"/>
              <a:ea typeface="Times New Roman"/>
              <a:cs typeface="Times New Roman"/>
              <a:sym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2"/>
        <p:cNvGrpSpPr/>
        <p:nvPr/>
      </p:nvGrpSpPr>
      <p:grpSpPr>
        <a:xfrm>
          <a:off x="0" y="0"/>
          <a:ext cx="0" cy="0"/>
          <a:chOff x="0" y="0"/>
          <a:chExt cx="0" cy="0"/>
        </a:xfrm>
      </p:grpSpPr>
      <p:sp>
        <p:nvSpPr>
          <p:cNvPr id="13" name="Shape 13"/>
          <p:cNvSpPr txBox="1">
            <a:spLocks noGrp="1"/>
          </p:cNvSpPr>
          <p:nvPr>
            <p:ph type="ctrTitle"/>
          </p:nvPr>
        </p:nvSpPr>
        <p:spPr>
          <a:xfrm>
            <a:off x="1997075" y="1095856"/>
            <a:ext cx="6400799" cy="1102500"/>
          </a:xfrm>
          <a:prstGeom prst="rect">
            <a:avLst/>
          </a:prstGeom>
        </p:spPr>
        <p:txBody>
          <a:bodyPr lIns="91425" tIns="91425" rIns="91425" bIns="91425" anchor="b" anchorCtr="0"/>
          <a:lstStyle>
            <a:lvl1pPr indent="304800">
              <a:buSzPct val="100000"/>
              <a:defRPr sz="4800" b="1"/>
            </a:lvl1pPr>
            <a:lvl2pPr indent="304800">
              <a:buSzPct val="100000"/>
              <a:defRPr sz="4800" b="1"/>
            </a:lvl2pPr>
            <a:lvl3pPr indent="304800">
              <a:buSzPct val="100000"/>
              <a:defRPr sz="4800" b="1"/>
            </a:lvl3pPr>
            <a:lvl4pPr indent="304800">
              <a:buSzPct val="100000"/>
              <a:defRPr sz="4800" b="1"/>
            </a:lvl4pPr>
            <a:lvl5pPr indent="304800">
              <a:buSzPct val="100000"/>
              <a:defRPr sz="4800" b="1"/>
            </a:lvl5pPr>
            <a:lvl6pPr indent="304800">
              <a:buSzPct val="100000"/>
              <a:defRPr sz="4800" b="1"/>
            </a:lvl6pPr>
            <a:lvl7pPr indent="304800">
              <a:buSzPct val="100000"/>
              <a:defRPr sz="4800" b="1"/>
            </a:lvl7pPr>
            <a:lvl8pPr indent="304800">
              <a:buSzPct val="100000"/>
              <a:defRPr sz="4800" b="1"/>
            </a:lvl8pPr>
            <a:lvl9pPr indent="304800">
              <a:buSzPct val="100000"/>
              <a:defRPr sz="4800" b="1"/>
            </a:lvl9pPr>
          </a:lstStyle>
          <a:p>
            <a:endParaRPr/>
          </a:p>
        </p:txBody>
      </p:sp>
      <p:sp>
        <p:nvSpPr>
          <p:cNvPr id="14" name="Shape 14"/>
          <p:cNvSpPr txBox="1">
            <a:spLocks noGrp="1"/>
          </p:cNvSpPr>
          <p:nvPr>
            <p:ph type="subTitle" idx="1"/>
          </p:nvPr>
        </p:nvSpPr>
        <p:spPr>
          <a:xfrm>
            <a:off x="1997075" y="2251802"/>
            <a:ext cx="6400799" cy="871800"/>
          </a:xfrm>
          <a:prstGeom prst="rect">
            <a:avLst/>
          </a:prstGeom>
        </p:spPr>
        <p:txBody>
          <a:bodyPr lIns="91425" tIns="91425" rIns="91425" bIns="91425" anchor="t" anchorCtr="0"/>
          <a:lstStyle>
            <a:lvl1pPr marL="0">
              <a:buClr>
                <a:srgbClr val="FFFFFF"/>
              </a:buClr>
              <a:buNone/>
              <a:defRPr>
                <a:solidFill>
                  <a:srgbClr val="FFFFFF"/>
                </a:solidFill>
              </a:defRPr>
            </a:lvl1pPr>
            <a:lvl2pPr marL="0" indent="203200">
              <a:spcBef>
                <a:spcPts val="0"/>
              </a:spcBef>
              <a:buClr>
                <a:srgbClr val="FFFFFF"/>
              </a:buClr>
              <a:buSzPct val="100000"/>
              <a:buNone/>
              <a:defRPr sz="3200">
                <a:solidFill>
                  <a:srgbClr val="FFFFFF"/>
                </a:solidFill>
              </a:defRPr>
            </a:lvl2pPr>
            <a:lvl3pPr marL="0" indent="203200">
              <a:spcBef>
                <a:spcPts val="0"/>
              </a:spcBef>
              <a:buClr>
                <a:srgbClr val="FFFFFF"/>
              </a:buClr>
              <a:buSzPct val="100000"/>
              <a:buNone/>
              <a:defRPr sz="3200">
                <a:solidFill>
                  <a:srgbClr val="FFFFFF"/>
                </a:solidFill>
              </a:defRPr>
            </a:lvl3pPr>
            <a:lvl4pPr marL="0" indent="203200">
              <a:spcBef>
                <a:spcPts val="0"/>
              </a:spcBef>
              <a:buClr>
                <a:srgbClr val="FFFFFF"/>
              </a:buClr>
              <a:buSzPct val="100000"/>
              <a:buNone/>
              <a:defRPr sz="3200">
                <a:solidFill>
                  <a:srgbClr val="FFFFFF"/>
                </a:solidFill>
              </a:defRPr>
            </a:lvl4pPr>
            <a:lvl5pPr marL="0" indent="203200">
              <a:spcBef>
                <a:spcPts val="0"/>
              </a:spcBef>
              <a:buClr>
                <a:srgbClr val="FFFFFF"/>
              </a:buClr>
              <a:buSzPct val="100000"/>
              <a:buNone/>
              <a:defRPr sz="3200">
                <a:solidFill>
                  <a:srgbClr val="FFFFFF"/>
                </a:solidFill>
              </a:defRPr>
            </a:lvl5pPr>
            <a:lvl6pPr marL="0" indent="203200">
              <a:spcBef>
                <a:spcPts val="0"/>
              </a:spcBef>
              <a:buClr>
                <a:srgbClr val="FFFFFF"/>
              </a:buClr>
              <a:buSzPct val="100000"/>
              <a:buNone/>
              <a:defRPr sz="3200">
                <a:solidFill>
                  <a:srgbClr val="FFFFFF"/>
                </a:solidFill>
              </a:defRPr>
            </a:lvl6pPr>
            <a:lvl7pPr marL="0" indent="203200">
              <a:spcBef>
                <a:spcPts val="0"/>
              </a:spcBef>
              <a:buClr>
                <a:srgbClr val="FFFFFF"/>
              </a:buClr>
              <a:buSzPct val="100000"/>
              <a:buNone/>
              <a:defRPr sz="3200">
                <a:solidFill>
                  <a:srgbClr val="FFFFFF"/>
                </a:solidFill>
              </a:defRPr>
            </a:lvl7pPr>
            <a:lvl8pPr marL="0" indent="203200">
              <a:spcBef>
                <a:spcPts val="0"/>
              </a:spcBef>
              <a:buClr>
                <a:srgbClr val="FFFFFF"/>
              </a:buClr>
              <a:buSzPct val="100000"/>
              <a:buNone/>
              <a:defRPr sz="3200">
                <a:solidFill>
                  <a:srgbClr val="FFFFFF"/>
                </a:solidFill>
              </a:defRPr>
            </a:lvl8pPr>
            <a:lvl9pPr marL="0" indent="203200">
              <a:spcBef>
                <a:spcPts val="0"/>
              </a:spcBef>
              <a:buClr>
                <a:srgbClr val="FFFFFF"/>
              </a:buClr>
              <a:buSzPct val="100000"/>
              <a:buNone/>
              <a:defRPr sz="3200">
                <a:solidFill>
                  <a:srgbClr val="FFFFFF"/>
                </a:solidFill>
              </a:defRPr>
            </a:lvl9pPr>
          </a:lstStyle>
          <a:p>
            <a:endParaRPr/>
          </a:p>
        </p:txBody>
      </p:sp>
      <p:sp>
        <p:nvSpPr>
          <p:cNvPr id="15" name="Shape 15"/>
          <p:cNvSpPr/>
          <p:nvPr/>
        </p:nvSpPr>
        <p:spPr>
          <a:xfrm>
            <a:off x="0" y="0"/>
            <a:ext cx="3135299" cy="5143499"/>
          </a:xfrm>
          <a:prstGeom prst="rect">
            <a:avLst/>
          </a:prstGeom>
          <a:noFill/>
          <a:ln>
            <a:noFill/>
          </a:ln>
        </p:spPr>
        <p:txBody>
          <a:bodyPr lIns="91425" tIns="45700" rIns="91425" bIns="45700" anchor="t" anchorCtr="0">
            <a:noAutofit/>
          </a:bodyPr>
          <a:lstStyle/>
          <a:p>
            <a:endParaRPr/>
          </a:p>
        </p:txBody>
      </p:sp>
      <p:sp>
        <p:nvSpPr>
          <p:cNvPr id="16" name="Shape 16"/>
          <p:cNvSpPr/>
          <p:nvPr/>
        </p:nvSpPr>
        <p:spPr>
          <a:xfrm>
            <a:off x="3175" y="0"/>
            <a:ext cx="635000" cy="609600"/>
          </a:xfrm>
          <a:custGeom>
            <a:avLst/>
            <a:gdLst/>
            <a:ahLst/>
            <a:cxnLst/>
            <a:rect l="0" t="0" r="0" b="0"/>
            <a:pathLst>
              <a:path w="400" h="512" extrusionOk="0">
                <a:moveTo>
                  <a:pt x="400" y="512"/>
                </a:moveTo>
                <a:lnTo>
                  <a:pt x="2" y="0"/>
                </a:lnTo>
                <a:lnTo>
                  <a:pt x="0" y="0"/>
                </a:lnTo>
                <a:lnTo>
                  <a:pt x="0" y="512"/>
                </a:lnTo>
                <a:lnTo>
                  <a:pt x="400"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endParaRPr/>
          </a:p>
        </p:txBody>
      </p:sp>
      <p:sp>
        <p:nvSpPr>
          <p:cNvPr id="17" name="Shape 17"/>
          <p:cNvSpPr/>
          <p:nvPr/>
        </p:nvSpPr>
        <p:spPr>
          <a:xfrm>
            <a:off x="3175" y="1916906"/>
            <a:ext cx="635000" cy="611981"/>
          </a:xfrm>
          <a:custGeom>
            <a:avLst/>
            <a:gdLst/>
            <a:ahLst/>
            <a:cxnLst/>
            <a:rect l="0" t="0" r="0" b="0"/>
            <a:pathLst>
              <a:path w="400" h="514" extrusionOk="0">
                <a:moveTo>
                  <a:pt x="400" y="0"/>
                </a:moveTo>
                <a:lnTo>
                  <a:pt x="0" y="0"/>
                </a:lnTo>
                <a:lnTo>
                  <a:pt x="0" y="514"/>
                </a:lnTo>
                <a:lnTo>
                  <a:pt x="2" y="514"/>
                </a:lnTo>
                <a:lnTo>
                  <a:pt x="40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noAutofit/>
          </a:bodyPr>
          <a:lstStyle/>
          <a:p>
            <a:endParaRPr/>
          </a:p>
        </p:txBody>
      </p:sp>
      <p:sp>
        <p:nvSpPr>
          <p:cNvPr id="18" name="Shape 18"/>
          <p:cNvSpPr/>
          <p:nvPr/>
        </p:nvSpPr>
        <p:spPr>
          <a:xfrm>
            <a:off x="3175" y="1307306"/>
            <a:ext cx="635000" cy="609600"/>
          </a:xfrm>
          <a:custGeom>
            <a:avLst/>
            <a:gdLst/>
            <a:ahLst/>
            <a:cxnLst/>
            <a:rect l="0" t="0" r="0" b="0"/>
            <a:pathLst>
              <a:path w="400" h="512" extrusionOk="0">
                <a:moveTo>
                  <a:pt x="400" y="512"/>
                </a:moveTo>
                <a:lnTo>
                  <a:pt x="2" y="0"/>
                </a:lnTo>
                <a:lnTo>
                  <a:pt x="0" y="0"/>
                </a:lnTo>
                <a:lnTo>
                  <a:pt x="0" y="512"/>
                </a:lnTo>
                <a:lnTo>
                  <a:pt x="400" y="512"/>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endParaRPr/>
          </a:p>
        </p:txBody>
      </p:sp>
      <p:sp>
        <p:nvSpPr>
          <p:cNvPr id="19" name="Shape 19"/>
          <p:cNvSpPr/>
          <p:nvPr/>
        </p:nvSpPr>
        <p:spPr>
          <a:xfrm>
            <a:off x="152400" y="1307306"/>
            <a:ext cx="1317625" cy="609600"/>
          </a:xfrm>
          <a:custGeom>
            <a:avLst/>
            <a:gdLst/>
            <a:ahLst/>
            <a:cxnLst/>
            <a:rect l="0" t="0" r="0" b="0"/>
            <a:pathLst>
              <a:path w="830" h="512" extrusionOk="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endParaRPr/>
          </a:p>
        </p:txBody>
      </p:sp>
      <p:sp>
        <p:nvSpPr>
          <p:cNvPr id="20" name="Shape 20"/>
          <p:cNvSpPr/>
          <p:nvPr/>
        </p:nvSpPr>
        <p:spPr>
          <a:xfrm>
            <a:off x="152400" y="3226593"/>
            <a:ext cx="1317625" cy="609600"/>
          </a:xfrm>
          <a:custGeom>
            <a:avLst/>
            <a:gdLst/>
            <a:ahLst/>
            <a:cxnLst/>
            <a:rect l="0" t="0" r="0" b="0"/>
            <a:pathLst>
              <a:path w="830" h="512" extrusionOk="0">
                <a:moveTo>
                  <a:pt x="830" y="0"/>
                </a:moveTo>
                <a:lnTo>
                  <a:pt x="398" y="0"/>
                </a:lnTo>
                <a:lnTo>
                  <a:pt x="0" y="512"/>
                </a:lnTo>
                <a:lnTo>
                  <a:pt x="432" y="512"/>
                </a:lnTo>
                <a:lnTo>
                  <a:pt x="83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noAutofit/>
          </a:bodyPr>
          <a:lstStyle/>
          <a:p>
            <a:endParaRPr/>
          </a:p>
        </p:txBody>
      </p:sp>
      <p:sp>
        <p:nvSpPr>
          <p:cNvPr id="21" name="Shape 21"/>
          <p:cNvSpPr/>
          <p:nvPr/>
        </p:nvSpPr>
        <p:spPr>
          <a:xfrm>
            <a:off x="152400" y="2614612"/>
            <a:ext cx="1317625" cy="611981"/>
          </a:xfrm>
          <a:custGeom>
            <a:avLst/>
            <a:gdLst/>
            <a:ahLst/>
            <a:cxnLst/>
            <a:rect l="0" t="0" r="0" b="0"/>
            <a:pathLst>
              <a:path w="830" h="514" extrusionOk="0">
                <a:moveTo>
                  <a:pt x="432" y="0"/>
                </a:moveTo>
                <a:lnTo>
                  <a:pt x="0" y="0"/>
                </a:lnTo>
                <a:lnTo>
                  <a:pt x="398" y="514"/>
                </a:lnTo>
                <a:lnTo>
                  <a:pt x="830" y="514"/>
                </a:lnTo>
                <a:lnTo>
                  <a:pt x="432"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endParaRPr/>
          </a:p>
        </p:txBody>
      </p:sp>
      <p:sp>
        <p:nvSpPr>
          <p:cNvPr id="22" name="Shape 22"/>
          <p:cNvSpPr/>
          <p:nvPr/>
        </p:nvSpPr>
        <p:spPr>
          <a:xfrm>
            <a:off x="984250" y="2614612"/>
            <a:ext cx="1322387" cy="611981"/>
          </a:xfrm>
          <a:custGeom>
            <a:avLst/>
            <a:gdLst/>
            <a:ahLst/>
            <a:cxnLst/>
            <a:rect l="0" t="0" r="0" b="0"/>
            <a:pathLst>
              <a:path w="833" h="514" extrusionOk="0">
                <a:moveTo>
                  <a:pt x="399" y="514"/>
                </a:moveTo>
                <a:lnTo>
                  <a:pt x="833" y="514"/>
                </a:lnTo>
                <a:lnTo>
                  <a:pt x="435" y="0"/>
                </a:lnTo>
                <a:lnTo>
                  <a:pt x="0" y="0"/>
                </a:lnTo>
                <a:lnTo>
                  <a:pt x="399" y="514"/>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endParaRPr/>
          </a:p>
        </p:txBody>
      </p:sp>
      <p:sp>
        <p:nvSpPr>
          <p:cNvPr id="23" name="Shape 23"/>
          <p:cNvSpPr/>
          <p:nvPr/>
        </p:nvSpPr>
        <p:spPr>
          <a:xfrm>
            <a:off x="3175" y="2614612"/>
            <a:ext cx="635000" cy="611981"/>
          </a:xfrm>
          <a:custGeom>
            <a:avLst/>
            <a:gdLst/>
            <a:ahLst/>
            <a:cxnLst/>
            <a:rect l="0" t="0" r="0" b="0"/>
            <a:pathLst>
              <a:path w="400" h="514" extrusionOk="0">
                <a:moveTo>
                  <a:pt x="2" y="0"/>
                </a:moveTo>
                <a:lnTo>
                  <a:pt x="0" y="0"/>
                </a:lnTo>
                <a:lnTo>
                  <a:pt x="0" y="514"/>
                </a:lnTo>
                <a:lnTo>
                  <a:pt x="400" y="514"/>
                </a:lnTo>
                <a:lnTo>
                  <a:pt x="2"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endParaRPr/>
          </a:p>
        </p:txBody>
      </p:sp>
      <p:sp>
        <p:nvSpPr>
          <p:cNvPr id="24" name="Shape 24"/>
          <p:cNvSpPr/>
          <p:nvPr/>
        </p:nvSpPr>
        <p:spPr>
          <a:xfrm>
            <a:off x="984250" y="4533900"/>
            <a:ext cx="1322387" cy="609600"/>
          </a:xfrm>
          <a:custGeom>
            <a:avLst/>
            <a:gdLst/>
            <a:ahLst/>
            <a:cxnLst/>
            <a:rect l="0" t="0" r="0" b="0"/>
            <a:pathLst>
              <a:path w="833" h="512" extrusionOk="0">
                <a:moveTo>
                  <a:pt x="399" y="0"/>
                </a:moveTo>
                <a:lnTo>
                  <a:pt x="0" y="512"/>
                </a:lnTo>
                <a:lnTo>
                  <a:pt x="435" y="512"/>
                </a:lnTo>
                <a:lnTo>
                  <a:pt x="833" y="0"/>
                </a:lnTo>
                <a:lnTo>
                  <a:pt x="399"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noAutofit/>
          </a:bodyPr>
          <a:lstStyle/>
          <a:p>
            <a:endParaRPr/>
          </a:p>
        </p:txBody>
      </p:sp>
      <p:sp>
        <p:nvSpPr>
          <p:cNvPr id="25" name="Shape 25"/>
          <p:cNvSpPr/>
          <p:nvPr/>
        </p:nvSpPr>
        <p:spPr>
          <a:xfrm>
            <a:off x="984250" y="3924300"/>
            <a:ext cx="1322387" cy="609600"/>
          </a:xfrm>
          <a:custGeom>
            <a:avLst/>
            <a:gdLst/>
            <a:ahLst/>
            <a:cxnLst/>
            <a:rect l="0" t="0" r="0" b="0"/>
            <a:pathLst>
              <a:path w="833" h="512" extrusionOk="0">
                <a:moveTo>
                  <a:pt x="435" y="0"/>
                </a:moveTo>
                <a:lnTo>
                  <a:pt x="0" y="0"/>
                </a:lnTo>
                <a:lnTo>
                  <a:pt x="399" y="512"/>
                </a:lnTo>
                <a:lnTo>
                  <a:pt x="833" y="512"/>
                </a:lnTo>
                <a:lnTo>
                  <a:pt x="435"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endParaRPr/>
          </a:p>
        </p:txBody>
      </p:sp>
      <p:sp>
        <p:nvSpPr>
          <p:cNvPr id="26" name="Shape 26"/>
          <p:cNvSpPr/>
          <p:nvPr/>
        </p:nvSpPr>
        <p:spPr>
          <a:xfrm>
            <a:off x="1820863" y="3924300"/>
            <a:ext cx="1317625" cy="609600"/>
          </a:xfrm>
          <a:custGeom>
            <a:avLst/>
            <a:gdLst/>
            <a:ahLst/>
            <a:cxnLst/>
            <a:rect l="0" t="0" r="0" b="0"/>
            <a:pathLst>
              <a:path w="830" h="512" extrusionOk="0">
                <a:moveTo>
                  <a:pt x="434" y="0"/>
                </a:moveTo>
                <a:lnTo>
                  <a:pt x="0" y="0"/>
                </a:lnTo>
                <a:lnTo>
                  <a:pt x="398" y="512"/>
                </a:lnTo>
                <a:lnTo>
                  <a:pt x="830" y="512"/>
                </a:lnTo>
                <a:lnTo>
                  <a:pt x="434"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endParaRPr/>
          </a:p>
        </p:txBody>
      </p:sp>
      <p:sp>
        <p:nvSpPr>
          <p:cNvPr id="27" name="Shape 27"/>
          <p:cNvSpPr/>
          <p:nvPr/>
        </p:nvSpPr>
        <p:spPr>
          <a:xfrm>
            <a:off x="3175" y="609600"/>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endParaRPr/>
          </a:p>
        </p:txBody>
      </p:sp>
      <p:sp>
        <p:nvSpPr>
          <p:cNvPr id="28" name="Shape 28"/>
          <p:cNvSpPr/>
          <p:nvPr/>
        </p:nvSpPr>
        <p:spPr>
          <a:xfrm>
            <a:off x="152400" y="1916906"/>
            <a:ext cx="1317625" cy="611981"/>
          </a:xfrm>
          <a:custGeom>
            <a:avLst/>
            <a:gdLst/>
            <a:ahLst/>
            <a:cxnLst/>
            <a:rect l="0" t="0" r="0" b="0"/>
            <a:pathLst>
              <a:path w="830" h="514" extrusionOk="0">
                <a:moveTo>
                  <a:pt x="0" y="514"/>
                </a:moveTo>
                <a:lnTo>
                  <a:pt x="432" y="514"/>
                </a:lnTo>
                <a:lnTo>
                  <a:pt x="830" y="0"/>
                </a:lnTo>
                <a:lnTo>
                  <a:pt x="398" y="0"/>
                </a:lnTo>
                <a:lnTo>
                  <a:pt x="0" y="514"/>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endParaRPr/>
          </a:p>
        </p:txBody>
      </p:sp>
      <p:sp>
        <p:nvSpPr>
          <p:cNvPr id="29" name="Shape 29"/>
          <p:cNvSpPr/>
          <p:nvPr/>
        </p:nvSpPr>
        <p:spPr>
          <a:xfrm>
            <a:off x="984250" y="3226593"/>
            <a:ext cx="1322387" cy="609600"/>
          </a:xfrm>
          <a:custGeom>
            <a:avLst/>
            <a:gdLst/>
            <a:ahLst/>
            <a:cxnLst/>
            <a:rect l="0" t="0" r="0" b="0"/>
            <a:pathLst>
              <a:path w="833" h="512" extrusionOk="0">
                <a:moveTo>
                  <a:pt x="0" y="512"/>
                </a:moveTo>
                <a:lnTo>
                  <a:pt x="435" y="512"/>
                </a:lnTo>
                <a:lnTo>
                  <a:pt x="833" y="0"/>
                </a:lnTo>
                <a:lnTo>
                  <a:pt x="399" y="0"/>
                </a:lnTo>
                <a:lnTo>
                  <a:pt x="0" y="512"/>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endParaRPr/>
          </a:p>
        </p:txBody>
      </p:sp>
      <p:sp>
        <p:nvSpPr>
          <p:cNvPr id="30" name="Shape 30"/>
          <p:cNvSpPr/>
          <p:nvPr/>
        </p:nvSpPr>
        <p:spPr>
          <a:xfrm>
            <a:off x="3175" y="3226593"/>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endParaRPr/>
          </a:p>
        </p:txBody>
      </p:sp>
      <p:sp>
        <p:nvSpPr>
          <p:cNvPr id="31" name="Shape 31"/>
          <p:cNvSpPr/>
          <p:nvPr/>
        </p:nvSpPr>
        <p:spPr>
          <a:xfrm>
            <a:off x="1820863" y="4533900"/>
            <a:ext cx="1317625" cy="609600"/>
          </a:xfrm>
          <a:custGeom>
            <a:avLst/>
            <a:gdLst/>
            <a:ahLst/>
            <a:cxnLst/>
            <a:rect l="0" t="0" r="0" b="0"/>
            <a:pathLst>
              <a:path w="830" h="512" extrusionOk="0">
                <a:moveTo>
                  <a:pt x="398" y="0"/>
                </a:moveTo>
                <a:lnTo>
                  <a:pt x="0" y="512"/>
                </a:lnTo>
                <a:lnTo>
                  <a:pt x="434"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endParaRPr/>
          </a:p>
        </p:txBody>
      </p:sp>
      <p:sp>
        <p:nvSpPr>
          <p:cNvPr id="32" name="Shape 32"/>
          <p:cNvSpPr/>
          <p:nvPr/>
        </p:nvSpPr>
        <p:spPr>
          <a:xfrm>
            <a:off x="152400" y="4533900"/>
            <a:ext cx="1317625" cy="609600"/>
          </a:xfrm>
          <a:custGeom>
            <a:avLst/>
            <a:gdLst/>
            <a:ahLst/>
            <a:cxnLst/>
            <a:rect l="0" t="0" r="0" b="0"/>
            <a:pathLst>
              <a:path w="830" h="512" extrusionOk="0">
                <a:moveTo>
                  <a:pt x="398" y="0"/>
                </a:moveTo>
                <a:lnTo>
                  <a:pt x="0" y="512"/>
                </a:lnTo>
                <a:lnTo>
                  <a:pt x="432"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endParaRPr/>
          </a:p>
        </p:txBody>
      </p:sp>
      <p:sp>
        <p:nvSpPr>
          <p:cNvPr id="33" name="Shape 33"/>
          <p:cNvSpPr/>
          <p:nvPr/>
        </p:nvSpPr>
        <p:spPr>
          <a:xfrm>
            <a:off x="3175" y="4533900"/>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noAutofit/>
          </a:bodyPr>
          <a:lstStyle/>
          <a:p>
            <a:endParaRPr/>
          </a:p>
        </p:txBody>
      </p:sp>
      <p:sp>
        <p:nvSpPr>
          <p:cNvPr id="34" name="Shape 34"/>
          <p:cNvSpPr/>
          <p:nvPr/>
        </p:nvSpPr>
        <p:spPr>
          <a:xfrm>
            <a:off x="3175" y="3924300"/>
            <a:ext cx="635000" cy="609600"/>
          </a:xfrm>
          <a:custGeom>
            <a:avLst/>
            <a:gdLst/>
            <a:ahLst/>
            <a:cxnLst/>
            <a:rect l="0" t="0" r="0" b="0"/>
            <a:pathLst>
              <a:path w="400" h="512" extrusionOk="0">
                <a:moveTo>
                  <a:pt x="400" y="512"/>
                </a:moveTo>
                <a:lnTo>
                  <a:pt x="2" y="0"/>
                </a:lnTo>
                <a:lnTo>
                  <a:pt x="0" y="0"/>
                </a:lnTo>
                <a:lnTo>
                  <a:pt x="0" y="512"/>
                </a:lnTo>
                <a:lnTo>
                  <a:pt x="400" y="512"/>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endParaRPr/>
          </a:p>
        </p:txBody>
      </p:sp>
      <p:sp>
        <p:nvSpPr>
          <p:cNvPr id="35" name="Shape 35"/>
          <p:cNvSpPr/>
          <p:nvPr/>
        </p:nvSpPr>
        <p:spPr>
          <a:xfrm>
            <a:off x="152400" y="3924300"/>
            <a:ext cx="1317625" cy="609600"/>
          </a:xfrm>
          <a:custGeom>
            <a:avLst/>
            <a:gdLst/>
            <a:ahLst/>
            <a:cxnLst/>
            <a:rect l="0" t="0" r="0" b="0"/>
            <a:pathLst>
              <a:path w="830" h="512" extrusionOk="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endParaRPr/>
          </a:p>
        </p:txBody>
      </p:sp>
      <p:sp>
        <p:nvSpPr>
          <p:cNvPr id="36" name="Shape 36"/>
          <p:cNvSpPr/>
          <p:nvPr/>
        </p:nvSpPr>
        <p:spPr>
          <a:xfrm>
            <a:off x="7415211" y="0"/>
            <a:ext cx="1555750" cy="612226"/>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endParaRPr/>
          </a:p>
        </p:txBody>
      </p:sp>
      <p:sp>
        <p:nvSpPr>
          <p:cNvPr id="37" name="Shape 37"/>
          <p:cNvSpPr/>
          <p:nvPr/>
        </p:nvSpPr>
        <p:spPr>
          <a:xfrm>
            <a:off x="8397875" y="1310183"/>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endParaRPr/>
          </a:p>
        </p:txBody>
      </p:sp>
      <p:sp>
        <p:nvSpPr>
          <p:cNvPr id="38" name="Shape 38"/>
          <p:cNvSpPr/>
          <p:nvPr/>
        </p:nvSpPr>
        <p:spPr>
          <a:xfrm>
            <a:off x="8397875" y="1920392"/>
            <a:ext cx="746125" cy="610209"/>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endParaRPr/>
          </a:p>
        </p:txBody>
      </p:sp>
      <p:sp>
        <p:nvSpPr>
          <p:cNvPr id="39" name="Shape 39"/>
          <p:cNvSpPr/>
          <p:nvPr/>
        </p:nvSpPr>
        <p:spPr>
          <a:xfrm>
            <a:off x="8397875" y="2017"/>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0090DA"/>
              </a:gs>
              <a:gs pos="54000">
                <a:srgbClr val="0090DA"/>
              </a:gs>
              <a:gs pos="98000">
                <a:srgbClr val="2BC4F3"/>
              </a:gs>
              <a:gs pos="100000">
                <a:srgbClr val="00AEEE"/>
              </a:gs>
            </a:gsLst>
            <a:lin ang="18899999" scaled="0"/>
          </a:gradFill>
          <a:ln>
            <a:noFill/>
          </a:ln>
        </p:spPr>
        <p:txBody>
          <a:bodyPr lIns="91425" tIns="45700" rIns="91425" bIns="45700" anchor="t" anchorCtr="0">
            <a:noAutofit/>
          </a:bodyPr>
          <a:lstStyle/>
          <a:p>
            <a:endParaRPr/>
          </a:p>
        </p:txBody>
      </p:sp>
      <p:sp>
        <p:nvSpPr>
          <p:cNvPr id="40" name="Shape 40"/>
          <p:cNvSpPr/>
          <p:nvPr/>
        </p:nvSpPr>
        <p:spPr>
          <a:xfrm>
            <a:off x="8397875" y="612225"/>
            <a:ext cx="746125" cy="607183"/>
          </a:xfrm>
          <a:custGeom>
            <a:avLst/>
            <a:gdLst/>
            <a:ahLst/>
            <a:cxnLst/>
            <a:rect l="0" t="0" r="0" b="0"/>
            <a:pathLst>
              <a:path w="470" h="602" extrusionOk="0">
                <a:moveTo>
                  <a:pt x="0" y="0"/>
                </a:moveTo>
                <a:lnTo>
                  <a:pt x="470" y="602"/>
                </a:lnTo>
                <a:lnTo>
                  <a:pt x="470" y="0"/>
                </a:lnTo>
                <a:lnTo>
                  <a:pt x="0"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endParaRPr/>
          </a:p>
        </p:txBody>
      </p:sp>
      <p:sp>
        <p:nvSpPr>
          <p:cNvPr id="41" name="Shape 41"/>
          <p:cNvSpPr/>
          <p:nvPr/>
        </p:nvSpPr>
        <p:spPr>
          <a:xfrm>
            <a:off x="7415211" y="612225"/>
            <a:ext cx="1555750" cy="610209"/>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57200" y="205978"/>
            <a:ext cx="6879600" cy="8574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44" name="Shape 44"/>
          <p:cNvSpPr txBox="1">
            <a:spLocks noGrp="1"/>
          </p:cNvSpPr>
          <p:nvPr>
            <p:ph type="body" idx="1"/>
          </p:nvPr>
        </p:nvSpPr>
        <p:spPr>
          <a:xfrm>
            <a:off x="457200" y="1200150"/>
            <a:ext cx="8229600" cy="3630300"/>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45" name="Shape 45"/>
          <p:cNvSpPr/>
          <p:nvPr/>
        </p:nvSpPr>
        <p:spPr>
          <a:xfrm>
            <a:off x="7415211" y="0"/>
            <a:ext cx="1555750" cy="612226"/>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endParaRPr/>
          </a:p>
        </p:txBody>
      </p:sp>
      <p:sp>
        <p:nvSpPr>
          <p:cNvPr id="46" name="Shape 46"/>
          <p:cNvSpPr/>
          <p:nvPr/>
        </p:nvSpPr>
        <p:spPr>
          <a:xfrm>
            <a:off x="8397875" y="1310183"/>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endParaRPr/>
          </a:p>
        </p:txBody>
      </p:sp>
      <p:sp>
        <p:nvSpPr>
          <p:cNvPr id="47" name="Shape 47"/>
          <p:cNvSpPr/>
          <p:nvPr/>
        </p:nvSpPr>
        <p:spPr>
          <a:xfrm>
            <a:off x="8397875" y="1920392"/>
            <a:ext cx="746125" cy="610209"/>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endParaRPr/>
          </a:p>
        </p:txBody>
      </p:sp>
      <p:sp>
        <p:nvSpPr>
          <p:cNvPr id="48" name="Shape 48"/>
          <p:cNvSpPr/>
          <p:nvPr/>
        </p:nvSpPr>
        <p:spPr>
          <a:xfrm>
            <a:off x="7415211" y="612225"/>
            <a:ext cx="1555750" cy="610209"/>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457200" y="205978"/>
            <a:ext cx="6879600" cy="8574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51" name="Shape 51"/>
          <p:cNvSpPr txBox="1">
            <a:spLocks noGrp="1"/>
          </p:cNvSpPr>
          <p:nvPr>
            <p:ph type="body" idx="1"/>
          </p:nvPr>
        </p:nvSpPr>
        <p:spPr>
          <a:xfrm>
            <a:off x="457200" y="1200150"/>
            <a:ext cx="4038599" cy="3630300"/>
          </a:xfrm>
          <a:prstGeom prst="rect">
            <a:avLst/>
          </a:prstGeom>
        </p:spPr>
        <p:txBody>
          <a:bodyPr lIns="91425" tIns="91425" rIns="91425" bIns="91425" anchor="t" anchorCtr="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endParaRPr/>
          </a:p>
        </p:txBody>
      </p:sp>
      <p:sp>
        <p:nvSpPr>
          <p:cNvPr id="52" name="Shape 52"/>
          <p:cNvSpPr txBox="1">
            <a:spLocks noGrp="1"/>
          </p:cNvSpPr>
          <p:nvPr>
            <p:ph type="body" idx="2"/>
          </p:nvPr>
        </p:nvSpPr>
        <p:spPr>
          <a:xfrm>
            <a:off x="4648200" y="1200150"/>
            <a:ext cx="4038599" cy="3630300"/>
          </a:xfrm>
          <a:prstGeom prst="rect">
            <a:avLst/>
          </a:prstGeom>
        </p:spPr>
        <p:txBody>
          <a:bodyPr lIns="91425" tIns="91425" rIns="91425" bIns="91425" anchor="t" anchorCtr="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endParaRPr/>
          </a:p>
        </p:txBody>
      </p:sp>
      <p:sp>
        <p:nvSpPr>
          <p:cNvPr id="53" name="Shape 53"/>
          <p:cNvSpPr/>
          <p:nvPr/>
        </p:nvSpPr>
        <p:spPr>
          <a:xfrm>
            <a:off x="7415211" y="0"/>
            <a:ext cx="1555750" cy="612226"/>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endParaRPr/>
          </a:p>
        </p:txBody>
      </p:sp>
      <p:sp>
        <p:nvSpPr>
          <p:cNvPr id="54" name="Shape 54"/>
          <p:cNvSpPr/>
          <p:nvPr/>
        </p:nvSpPr>
        <p:spPr>
          <a:xfrm>
            <a:off x="8397875" y="1310183"/>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endParaRPr/>
          </a:p>
        </p:txBody>
      </p:sp>
      <p:sp>
        <p:nvSpPr>
          <p:cNvPr id="55" name="Shape 55"/>
          <p:cNvSpPr/>
          <p:nvPr/>
        </p:nvSpPr>
        <p:spPr>
          <a:xfrm>
            <a:off x="8397875" y="1920392"/>
            <a:ext cx="746125" cy="610209"/>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endParaRPr/>
          </a:p>
        </p:txBody>
      </p:sp>
      <p:sp>
        <p:nvSpPr>
          <p:cNvPr id="56" name="Shape 56"/>
          <p:cNvSpPr/>
          <p:nvPr/>
        </p:nvSpPr>
        <p:spPr>
          <a:xfrm>
            <a:off x="7415211" y="612225"/>
            <a:ext cx="1555750" cy="610209"/>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05978"/>
            <a:ext cx="6879600" cy="8574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59" name="Shape 59"/>
          <p:cNvSpPr/>
          <p:nvPr/>
        </p:nvSpPr>
        <p:spPr>
          <a:xfrm>
            <a:off x="3175" y="2614612"/>
            <a:ext cx="635000" cy="611981"/>
          </a:xfrm>
          <a:custGeom>
            <a:avLst/>
            <a:gdLst/>
            <a:ahLst/>
            <a:cxnLst/>
            <a:rect l="0" t="0" r="0" b="0"/>
            <a:pathLst>
              <a:path w="400" h="514" extrusionOk="0">
                <a:moveTo>
                  <a:pt x="2" y="0"/>
                </a:moveTo>
                <a:lnTo>
                  <a:pt x="0" y="0"/>
                </a:lnTo>
                <a:lnTo>
                  <a:pt x="0" y="514"/>
                </a:lnTo>
                <a:lnTo>
                  <a:pt x="400" y="514"/>
                </a:lnTo>
                <a:lnTo>
                  <a:pt x="2"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endParaRPr/>
          </a:p>
        </p:txBody>
      </p:sp>
      <p:sp>
        <p:nvSpPr>
          <p:cNvPr id="60" name="Shape 60"/>
          <p:cNvSpPr/>
          <p:nvPr/>
        </p:nvSpPr>
        <p:spPr>
          <a:xfrm>
            <a:off x="3175" y="3226593"/>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endParaRPr/>
          </a:p>
        </p:txBody>
      </p:sp>
      <p:sp>
        <p:nvSpPr>
          <p:cNvPr id="61" name="Shape 61"/>
          <p:cNvSpPr/>
          <p:nvPr/>
        </p:nvSpPr>
        <p:spPr>
          <a:xfrm>
            <a:off x="152400" y="4533900"/>
            <a:ext cx="1317625" cy="609600"/>
          </a:xfrm>
          <a:custGeom>
            <a:avLst/>
            <a:gdLst/>
            <a:ahLst/>
            <a:cxnLst/>
            <a:rect l="0" t="0" r="0" b="0"/>
            <a:pathLst>
              <a:path w="830" h="512" extrusionOk="0">
                <a:moveTo>
                  <a:pt x="398" y="0"/>
                </a:moveTo>
                <a:lnTo>
                  <a:pt x="0" y="512"/>
                </a:lnTo>
                <a:lnTo>
                  <a:pt x="432"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endParaRPr/>
          </a:p>
        </p:txBody>
      </p:sp>
      <p:sp>
        <p:nvSpPr>
          <p:cNvPr id="62" name="Shape 62"/>
          <p:cNvSpPr/>
          <p:nvPr/>
        </p:nvSpPr>
        <p:spPr>
          <a:xfrm>
            <a:off x="152400" y="3924300"/>
            <a:ext cx="1317625" cy="609600"/>
          </a:xfrm>
          <a:custGeom>
            <a:avLst/>
            <a:gdLst/>
            <a:ahLst/>
            <a:cxnLst/>
            <a:rect l="0" t="0" r="0" b="0"/>
            <a:pathLst>
              <a:path w="830" h="512" extrusionOk="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endParaRPr/>
          </a:p>
        </p:txBody>
      </p:sp>
      <p:sp>
        <p:nvSpPr>
          <p:cNvPr id="63" name="Shape 63"/>
          <p:cNvSpPr/>
          <p:nvPr/>
        </p:nvSpPr>
        <p:spPr>
          <a:xfrm>
            <a:off x="7415211" y="0"/>
            <a:ext cx="1555750" cy="612226"/>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endParaRPr/>
          </a:p>
        </p:txBody>
      </p:sp>
      <p:sp>
        <p:nvSpPr>
          <p:cNvPr id="64" name="Shape 64"/>
          <p:cNvSpPr/>
          <p:nvPr/>
        </p:nvSpPr>
        <p:spPr>
          <a:xfrm>
            <a:off x="8397875" y="1310183"/>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endParaRPr/>
          </a:p>
        </p:txBody>
      </p:sp>
      <p:sp>
        <p:nvSpPr>
          <p:cNvPr id="65" name="Shape 65"/>
          <p:cNvSpPr/>
          <p:nvPr/>
        </p:nvSpPr>
        <p:spPr>
          <a:xfrm>
            <a:off x="8397875" y="1920392"/>
            <a:ext cx="746125" cy="610209"/>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endParaRPr/>
          </a:p>
        </p:txBody>
      </p:sp>
      <p:sp>
        <p:nvSpPr>
          <p:cNvPr id="66" name="Shape 66"/>
          <p:cNvSpPr/>
          <p:nvPr/>
        </p:nvSpPr>
        <p:spPr>
          <a:xfrm>
            <a:off x="7415211" y="612225"/>
            <a:ext cx="1555750" cy="610209"/>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67"/>
        <p:cNvGrpSpPr/>
        <p:nvPr/>
      </p:nvGrpSpPr>
      <p:grpSpPr>
        <a:xfrm>
          <a:off x="0" y="0"/>
          <a:ext cx="0" cy="0"/>
          <a:chOff x="0" y="0"/>
          <a:chExt cx="0" cy="0"/>
        </a:xfrm>
      </p:grpSpPr>
      <p:sp>
        <p:nvSpPr>
          <p:cNvPr id="68" name="Shape 68"/>
          <p:cNvSpPr txBox="1">
            <a:spLocks noGrp="1"/>
          </p:cNvSpPr>
          <p:nvPr>
            <p:ph type="body" idx="1"/>
          </p:nvPr>
        </p:nvSpPr>
        <p:spPr>
          <a:xfrm>
            <a:off x="1574800" y="3320653"/>
            <a:ext cx="5486399" cy="513300"/>
          </a:xfrm>
          <a:prstGeom prst="rect">
            <a:avLst/>
          </a:prstGeom>
        </p:spPr>
        <p:txBody>
          <a:bodyPr lIns="91425" tIns="91425" rIns="91425" bIns="91425" anchor="t" anchorCtr="0"/>
          <a:lstStyle>
            <a:lvl1pPr marL="0" indent="114300" algn="ctr">
              <a:buSzPct val="100000"/>
              <a:buNone/>
              <a:defRPr sz="1800"/>
            </a:lvl1pPr>
          </a:lstStyle>
          <a:p>
            <a:endParaRPr/>
          </a:p>
        </p:txBody>
      </p:sp>
      <p:sp>
        <p:nvSpPr>
          <p:cNvPr id="69" name="Shape 69"/>
          <p:cNvSpPr/>
          <p:nvPr/>
        </p:nvSpPr>
        <p:spPr>
          <a:xfrm>
            <a:off x="3175" y="2614612"/>
            <a:ext cx="635000" cy="611981"/>
          </a:xfrm>
          <a:custGeom>
            <a:avLst/>
            <a:gdLst/>
            <a:ahLst/>
            <a:cxnLst/>
            <a:rect l="0" t="0" r="0" b="0"/>
            <a:pathLst>
              <a:path w="400" h="514" extrusionOk="0">
                <a:moveTo>
                  <a:pt x="2" y="0"/>
                </a:moveTo>
                <a:lnTo>
                  <a:pt x="0" y="0"/>
                </a:lnTo>
                <a:lnTo>
                  <a:pt x="0" y="514"/>
                </a:lnTo>
                <a:lnTo>
                  <a:pt x="400" y="514"/>
                </a:lnTo>
                <a:lnTo>
                  <a:pt x="2"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endParaRPr/>
          </a:p>
        </p:txBody>
      </p:sp>
      <p:sp>
        <p:nvSpPr>
          <p:cNvPr id="70" name="Shape 70"/>
          <p:cNvSpPr/>
          <p:nvPr/>
        </p:nvSpPr>
        <p:spPr>
          <a:xfrm>
            <a:off x="3175" y="3226593"/>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endParaRPr/>
          </a:p>
        </p:txBody>
      </p:sp>
      <p:sp>
        <p:nvSpPr>
          <p:cNvPr id="71" name="Shape 71"/>
          <p:cNvSpPr/>
          <p:nvPr/>
        </p:nvSpPr>
        <p:spPr>
          <a:xfrm>
            <a:off x="152400" y="4533900"/>
            <a:ext cx="1317625" cy="609600"/>
          </a:xfrm>
          <a:custGeom>
            <a:avLst/>
            <a:gdLst/>
            <a:ahLst/>
            <a:cxnLst/>
            <a:rect l="0" t="0" r="0" b="0"/>
            <a:pathLst>
              <a:path w="830" h="512" extrusionOk="0">
                <a:moveTo>
                  <a:pt x="398" y="0"/>
                </a:moveTo>
                <a:lnTo>
                  <a:pt x="0" y="512"/>
                </a:lnTo>
                <a:lnTo>
                  <a:pt x="432"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endParaRPr/>
          </a:p>
        </p:txBody>
      </p:sp>
      <p:sp>
        <p:nvSpPr>
          <p:cNvPr id="72" name="Shape 72"/>
          <p:cNvSpPr/>
          <p:nvPr/>
        </p:nvSpPr>
        <p:spPr>
          <a:xfrm>
            <a:off x="152400" y="3924300"/>
            <a:ext cx="1317625" cy="609600"/>
          </a:xfrm>
          <a:custGeom>
            <a:avLst/>
            <a:gdLst/>
            <a:ahLst/>
            <a:cxnLst/>
            <a:rect l="0" t="0" r="0" b="0"/>
            <a:pathLst>
              <a:path w="830" h="512" extrusionOk="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endParaRPr/>
          </a:p>
        </p:txBody>
      </p:sp>
      <p:sp>
        <p:nvSpPr>
          <p:cNvPr id="73" name="Shape 73"/>
          <p:cNvSpPr/>
          <p:nvPr/>
        </p:nvSpPr>
        <p:spPr>
          <a:xfrm>
            <a:off x="7415211" y="0"/>
            <a:ext cx="1555750" cy="612226"/>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endParaRPr/>
          </a:p>
        </p:txBody>
      </p:sp>
      <p:sp>
        <p:nvSpPr>
          <p:cNvPr id="74" name="Shape 74"/>
          <p:cNvSpPr/>
          <p:nvPr/>
        </p:nvSpPr>
        <p:spPr>
          <a:xfrm>
            <a:off x="8397875" y="1310183"/>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endParaRPr/>
          </a:p>
        </p:txBody>
      </p:sp>
      <p:sp>
        <p:nvSpPr>
          <p:cNvPr id="75" name="Shape 75"/>
          <p:cNvSpPr/>
          <p:nvPr/>
        </p:nvSpPr>
        <p:spPr>
          <a:xfrm>
            <a:off x="8397875" y="1920392"/>
            <a:ext cx="746125" cy="610209"/>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endParaRPr/>
          </a:p>
        </p:txBody>
      </p:sp>
      <p:sp>
        <p:nvSpPr>
          <p:cNvPr id="76" name="Shape 76"/>
          <p:cNvSpPr/>
          <p:nvPr/>
        </p:nvSpPr>
        <p:spPr>
          <a:xfrm>
            <a:off x="7415211" y="612225"/>
            <a:ext cx="1555750" cy="610209"/>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7"/>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9CB9C"/>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6879600" cy="857400"/>
          </a:xfrm>
          <a:prstGeom prst="rect">
            <a:avLst/>
          </a:prstGeom>
        </p:spPr>
        <p:txBody>
          <a:bodyPr lIns="91425" tIns="91425" rIns="91425" bIns="91425" anchor="b" anchorCtr="0"/>
          <a:lstStyle>
            <a:lvl1pPr marL="0">
              <a:buClr>
                <a:schemeClr val="lt1"/>
              </a:buClr>
              <a:buSzPct val="100000"/>
              <a:buNone/>
              <a:defRPr sz="3600">
                <a:solidFill>
                  <a:schemeClr val="lt1"/>
                </a:solidFill>
              </a:defRPr>
            </a:lvl1pPr>
            <a:lvl2pPr marL="0" indent="228600">
              <a:buClr>
                <a:schemeClr val="lt1"/>
              </a:buClr>
              <a:buSzPct val="100000"/>
              <a:buNone/>
              <a:defRPr sz="3600">
                <a:solidFill>
                  <a:schemeClr val="lt1"/>
                </a:solidFill>
              </a:defRPr>
            </a:lvl2pPr>
            <a:lvl3pPr marL="0" indent="228600">
              <a:buClr>
                <a:schemeClr val="lt1"/>
              </a:buClr>
              <a:buSzPct val="100000"/>
              <a:buNone/>
              <a:defRPr sz="3600">
                <a:solidFill>
                  <a:schemeClr val="lt1"/>
                </a:solidFill>
              </a:defRPr>
            </a:lvl3pPr>
            <a:lvl4pPr marL="0" indent="228600">
              <a:buClr>
                <a:schemeClr val="lt1"/>
              </a:buClr>
              <a:buSzPct val="100000"/>
              <a:buNone/>
              <a:defRPr sz="3600">
                <a:solidFill>
                  <a:schemeClr val="lt1"/>
                </a:solidFill>
              </a:defRPr>
            </a:lvl4pPr>
            <a:lvl5pPr marL="0" indent="228600">
              <a:buClr>
                <a:schemeClr val="lt1"/>
              </a:buClr>
              <a:buSzPct val="100000"/>
              <a:buNone/>
              <a:defRPr sz="3600">
                <a:solidFill>
                  <a:schemeClr val="lt1"/>
                </a:solidFill>
              </a:defRPr>
            </a:lvl5pPr>
            <a:lvl6pPr marL="0" indent="228600">
              <a:buClr>
                <a:schemeClr val="lt1"/>
              </a:buClr>
              <a:buSzPct val="100000"/>
              <a:buNone/>
              <a:defRPr sz="3600">
                <a:solidFill>
                  <a:schemeClr val="lt1"/>
                </a:solidFill>
              </a:defRPr>
            </a:lvl6pPr>
            <a:lvl7pPr marL="0" indent="228600">
              <a:buClr>
                <a:schemeClr val="lt1"/>
              </a:buClr>
              <a:buSzPct val="100000"/>
              <a:buNone/>
              <a:defRPr sz="3600">
                <a:solidFill>
                  <a:schemeClr val="lt1"/>
                </a:solidFill>
              </a:defRPr>
            </a:lvl7pPr>
            <a:lvl8pPr marL="0" indent="228600">
              <a:buClr>
                <a:schemeClr val="lt1"/>
              </a:buClr>
              <a:buSzPct val="100000"/>
              <a:buNone/>
              <a:defRPr sz="3600">
                <a:solidFill>
                  <a:schemeClr val="lt1"/>
                </a:solidFill>
              </a:defRPr>
            </a:lvl8pPr>
            <a:lvl9pPr marL="0" indent="228600">
              <a:buClr>
                <a:schemeClr val="lt1"/>
              </a:buClr>
              <a:buSzPct val="100000"/>
              <a:buNone/>
              <a:defRPr sz="3600">
                <a:solidFill>
                  <a:schemeClr val="lt1"/>
                </a:solidFill>
              </a:defRPr>
            </a:lvl9pPr>
          </a:lstStyle>
          <a:p>
            <a:endParaRPr/>
          </a:p>
        </p:txBody>
      </p:sp>
      <p:sp>
        <p:nvSpPr>
          <p:cNvPr id="6" name="Shape 6"/>
          <p:cNvSpPr txBox="1">
            <a:spLocks noGrp="1"/>
          </p:cNvSpPr>
          <p:nvPr>
            <p:ph type="body" idx="1"/>
          </p:nvPr>
        </p:nvSpPr>
        <p:spPr>
          <a:xfrm>
            <a:off x="457200" y="1200150"/>
            <a:ext cx="8229600" cy="3394500"/>
          </a:xfrm>
          <a:prstGeom prst="rect">
            <a:avLst/>
          </a:prstGeom>
        </p:spPr>
        <p:txBody>
          <a:bodyPr lIns="91425" tIns="91425" rIns="91425" bIns="91425" anchor="t" anchorCtr="0"/>
          <a:lstStyle>
            <a:lvl1pPr marL="342900" indent="-139700">
              <a:buClr>
                <a:schemeClr val="lt1"/>
              </a:buClr>
              <a:buSzPct val="100000"/>
              <a:defRPr sz="3200">
                <a:solidFill>
                  <a:schemeClr val="lt1"/>
                </a:solidFill>
              </a:defRPr>
            </a:lvl1pPr>
            <a:lvl2pPr marL="742950" indent="-107950">
              <a:spcBef>
                <a:spcPts val="560"/>
              </a:spcBef>
              <a:buClr>
                <a:schemeClr val="lt1"/>
              </a:buClr>
              <a:buSzPct val="100000"/>
              <a:defRPr sz="2800">
                <a:solidFill>
                  <a:schemeClr val="lt1"/>
                </a:solidFill>
              </a:defRPr>
            </a:lvl2pPr>
            <a:lvl3pPr marL="1143000" indent="-76200">
              <a:spcBef>
                <a:spcPts val="480"/>
              </a:spcBef>
              <a:buClr>
                <a:schemeClr val="lt1"/>
              </a:buClr>
              <a:buSzPct val="100000"/>
              <a:defRPr sz="2400">
                <a:solidFill>
                  <a:schemeClr val="lt1"/>
                </a:solidFill>
              </a:defRPr>
            </a:lvl3pPr>
            <a:lvl4pPr marL="1600200" indent="-101600">
              <a:spcBef>
                <a:spcPts val="400"/>
              </a:spcBef>
              <a:buClr>
                <a:schemeClr val="lt1"/>
              </a:buClr>
              <a:buSzPct val="100000"/>
              <a:defRPr sz="2000">
                <a:solidFill>
                  <a:schemeClr val="lt1"/>
                </a:solidFill>
              </a:defRPr>
            </a:lvl4pPr>
            <a:lvl5pPr marL="2057400" indent="-101600">
              <a:spcBef>
                <a:spcPts val="400"/>
              </a:spcBef>
              <a:buClr>
                <a:schemeClr val="lt1"/>
              </a:buClr>
              <a:buSzPct val="100000"/>
              <a:defRPr sz="2000">
                <a:solidFill>
                  <a:schemeClr val="lt1"/>
                </a:solidFill>
              </a:defRPr>
            </a:lvl5pPr>
            <a:lvl6pPr marL="2514600" indent="-101600">
              <a:spcBef>
                <a:spcPts val="400"/>
              </a:spcBef>
              <a:buClr>
                <a:schemeClr val="lt1"/>
              </a:buClr>
              <a:buSzPct val="100000"/>
              <a:defRPr sz="2000">
                <a:solidFill>
                  <a:schemeClr val="lt1"/>
                </a:solidFill>
              </a:defRPr>
            </a:lvl6pPr>
            <a:lvl7pPr marL="2971800" indent="-101600">
              <a:spcBef>
                <a:spcPts val="400"/>
              </a:spcBef>
              <a:buClr>
                <a:schemeClr val="lt1"/>
              </a:buClr>
              <a:buSzPct val="100000"/>
              <a:defRPr sz="2000">
                <a:solidFill>
                  <a:schemeClr val="lt1"/>
                </a:solidFill>
              </a:defRPr>
            </a:lvl7pPr>
            <a:lvl8pPr marL="3429000" indent="-101600">
              <a:spcBef>
                <a:spcPts val="400"/>
              </a:spcBef>
              <a:buClr>
                <a:schemeClr val="lt1"/>
              </a:buClr>
              <a:buSzPct val="100000"/>
              <a:defRPr sz="2000">
                <a:solidFill>
                  <a:schemeClr val="lt1"/>
                </a:solidFill>
              </a:defRPr>
            </a:lvl8pPr>
            <a:lvl9pPr marL="3886200" indent="-101600">
              <a:spcBef>
                <a:spcPts val="400"/>
              </a:spcBef>
              <a:buClr>
                <a:schemeClr val="lt1"/>
              </a:buClr>
              <a:buSzPct val="100000"/>
              <a:defRPr sz="2000">
                <a:solidFill>
                  <a:schemeClr val="lt1"/>
                </a:solidFill>
              </a:defRPr>
            </a:lvl9pPr>
          </a:lstStyle>
          <a:p>
            <a:endParaRPr/>
          </a:p>
        </p:txBody>
      </p:sp>
      <p:sp>
        <p:nvSpPr>
          <p:cNvPr id="7" name="Shape 7"/>
          <p:cNvSpPr/>
          <p:nvPr/>
        </p:nvSpPr>
        <p:spPr>
          <a:xfrm>
            <a:off x="0" y="0"/>
            <a:ext cx="3135299" cy="5143499"/>
          </a:xfrm>
          <a:prstGeom prst="rect">
            <a:avLst/>
          </a:prstGeom>
          <a:noFill/>
          <a:ln>
            <a:noFill/>
          </a:ln>
        </p:spPr>
        <p:txBody>
          <a:bodyPr lIns="91425" tIns="45700" rIns="91425" bIns="45700" anchor="t" anchorCtr="0">
            <a:noAutofit/>
          </a:bodyPr>
          <a:lstStyle/>
          <a:p>
            <a:endParaRPr/>
          </a:p>
        </p:txBody>
      </p:sp>
      <p:sp>
        <p:nvSpPr>
          <p:cNvPr id="8" name="Shape 8"/>
          <p:cNvSpPr/>
          <p:nvPr/>
        </p:nvSpPr>
        <p:spPr>
          <a:xfrm>
            <a:off x="3175" y="4533900"/>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noAutofit/>
          </a:bodyPr>
          <a:lstStyle/>
          <a:p>
            <a:endParaRPr/>
          </a:p>
        </p:txBody>
      </p:sp>
      <p:sp>
        <p:nvSpPr>
          <p:cNvPr id="9" name="Shape 9"/>
          <p:cNvSpPr/>
          <p:nvPr/>
        </p:nvSpPr>
        <p:spPr>
          <a:xfrm>
            <a:off x="3175" y="3924300"/>
            <a:ext cx="635000" cy="609600"/>
          </a:xfrm>
          <a:custGeom>
            <a:avLst/>
            <a:gdLst/>
            <a:ahLst/>
            <a:cxnLst/>
            <a:rect l="0" t="0" r="0" b="0"/>
            <a:pathLst>
              <a:path w="400" h="512" extrusionOk="0">
                <a:moveTo>
                  <a:pt x="400" y="512"/>
                </a:moveTo>
                <a:lnTo>
                  <a:pt x="2" y="0"/>
                </a:lnTo>
                <a:lnTo>
                  <a:pt x="0" y="0"/>
                </a:lnTo>
                <a:lnTo>
                  <a:pt x="0" y="512"/>
                </a:lnTo>
                <a:lnTo>
                  <a:pt x="400" y="512"/>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endParaRPr/>
          </a:p>
        </p:txBody>
      </p:sp>
      <p:sp>
        <p:nvSpPr>
          <p:cNvPr id="10" name="Shape 10"/>
          <p:cNvSpPr/>
          <p:nvPr/>
        </p:nvSpPr>
        <p:spPr>
          <a:xfrm>
            <a:off x="8397875" y="2017"/>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0090DA"/>
              </a:gs>
              <a:gs pos="54000">
                <a:srgbClr val="0090DA"/>
              </a:gs>
              <a:gs pos="98000">
                <a:srgbClr val="2BC4F3"/>
              </a:gs>
              <a:gs pos="100000">
                <a:srgbClr val="00AEEE"/>
              </a:gs>
            </a:gsLst>
            <a:lin ang="18899999" scaled="0"/>
          </a:gradFill>
          <a:ln>
            <a:noFill/>
          </a:ln>
        </p:spPr>
        <p:txBody>
          <a:bodyPr lIns="91425" tIns="45700" rIns="91425" bIns="45700" anchor="t" anchorCtr="0">
            <a:noAutofit/>
          </a:bodyPr>
          <a:lstStyle/>
          <a:p>
            <a:endParaRPr/>
          </a:p>
        </p:txBody>
      </p:sp>
      <p:sp>
        <p:nvSpPr>
          <p:cNvPr id="11" name="Shape 11"/>
          <p:cNvSpPr/>
          <p:nvPr/>
        </p:nvSpPr>
        <p:spPr>
          <a:xfrm>
            <a:off x="8397875" y="612225"/>
            <a:ext cx="746125" cy="607183"/>
          </a:xfrm>
          <a:custGeom>
            <a:avLst/>
            <a:gdLst/>
            <a:ahLst/>
            <a:cxnLst/>
            <a:rect l="0" t="0" r="0" b="0"/>
            <a:pathLst>
              <a:path w="470" h="602" extrusionOk="0">
                <a:moveTo>
                  <a:pt x="0" y="0"/>
                </a:moveTo>
                <a:lnTo>
                  <a:pt x="470" y="602"/>
                </a:lnTo>
                <a:lnTo>
                  <a:pt x="470" y="0"/>
                </a:lnTo>
                <a:lnTo>
                  <a:pt x="0"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youtube.com/v/y58C1y8Vkq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MY7gA80SUe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ctrTitle"/>
          </p:nvPr>
        </p:nvSpPr>
        <p:spPr>
          <a:xfrm>
            <a:off x="1997075" y="1095856"/>
            <a:ext cx="6400799" cy="1102500"/>
          </a:xfrm>
          <a:prstGeom prst="rect">
            <a:avLst/>
          </a:prstGeom>
        </p:spPr>
        <p:txBody>
          <a:bodyPr lIns="91425" tIns="91425" rIns="91425" bIns="91425" anchor="b" anchorCtr="0">
            <a:noAutofit/>
          </a:bodyPr>
          <a:lstStyle/>
          <a:p>
            <a:pPr>
              <a:buNone/>
            </a:pPr>
            <a:r>
              <a:rPr lang="en" sz="4000"/>
              <a:t>Yosemite National Park</a:t>
            </a:r>
          </a:p>
        </p:txBody>
      </p:sp>
      <p:sp>
        <p:nvSpPr>
          <p:cNvPr id="80" name="Shape 80"/>
          <p:cNvSpPr txBox="1">
            <a:spLocks noGrp="1"/>
          </p:cNvSpPr>
          <p:nvPr>
            <p:ph type="subTitle" idx="1"/>
          </p:nvPr>
        </p:nvSpPr>
        <p:spPr>
          <a:xfrm>
            <a:off x="1678750" y="2367549"/>
            <a:ext cx="6400799" cy="1102500"/>
          </a:xfrm>
          <a:prstGeom prst="rect">
            <a:avLst/>
          </a:prstGeom>
        </p:spPr>
        <p:txBody>
          <a:bodyPr lIns="91425" tIns="91425" rIns="91425" bIns="91425" anchor="t" anchorCtr="0">
            <a:noAutofit/>
          </a:bodyPr>
          <a:lstStyle/>
          <a:p>
            <a:pPr lvl="0" algn="ctr" rtl="0">
              <a:buNone/>
            </a:pPr>
            <a:r>
              <a:rPr lang="en" sz="2400"/>
              <a:t>Monica Kurowski, Hillary Borker, Dominique Zollo, Beki Neyer</a:t>
            </a:r>
          </a:p>
          <a:p>
            <a:endParaRPr lang="en" sz="2400"/>
          </a:p>
        </p:txBody>
      </p:sp>
      <p:sp>
        <p:nvSpPr>
          <p:cNvPr id="81" name="Shape 81"/>
          <p:cNvSpPr txBox="1"/>
          <p:nvPr/>
        </p:nvSpPr>
        <p:spPr>
          <a:xfrm>
            <a:off x="3321025" y="3249800"/>
            <a:ext cx="2849099" cy="498599"/>
          </a:xfrm>
          <a:prstGeom prst="rect">
            <a:avLst/>
          </a:prstGeom>
        </p:spPr>
        <p:txBody>
          <a:bodyPr lIns="91425" tIns="91425" rIns="91425" bIns="91425" anchor="t" anchorCtr="0">
            <a:noAutofit/>
          </a:bodyPr>
          <a:lstStyle/>
          <a:p>
            <a:pPr algn="ctr">
              <a:buNone/>
            </a:pPr>
            <a:r>
              <a:rPr lang="en" sz="1800">
                <a:solidFill>
                  <a:schemeClr val="lt1"/>
                </a:solidFill>
              </a:rPr>
              <a:t>Period 8</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buNone/>
            </a:pPr>
            <a:r>
              <a:rPr lang="en"/>
              <a:t>Bibliography</a:t>
            </a:r>
          </a:p>
        </p:txBody>
      </p:sp>
      <p:sp>
        <p:nvSpPr>
          <p:cNvPr id="139" name="Shape 139"/>
          <p:cNvSpPr txBox="1">
            <a:spLocks noGrp="1"/>
          </p:cNvSpPr>
          <p:nvPr>
            <p:ph type="body" idx="1"/>
          </p:nvPr>
        </p:nvSpPr>
        <p:spPr>
          <a:xfrm>
            <a:off x="457200" y="1200150"/>
            <a:ext cx="8229600" cy="3630300"/>
          </a:xfrm>
          <a:prstGeom prst="rect">
            <a:avLst/>
          </a:prstGeom>
        </p:spPr>
        <p:txBody>
          <a:bodyPr lIns="91425" tIns="91425" rIns="91425" bIns="91425" anchor="t" anchorCtr="0">
            <a:noAutofit/>
          </a:bodyPr>
          <a:lstStyle/>
          <a:p>
            <a:pPr lvl="0" rtl="0">
              <a:lnSpc>
                <a:spcPct val="200000"/>
              </a:lnSpc>
              <a:buNone/>
            </a:pPr>
            <a:r>
              <a:rPr lang="en" sz="1200">
                <a:solidFill>
                  <a:schemeClr val="dk1"/>
                </a:solidFill>
                <a:latin typeface="Times New Roman"/>
                <a:ea typeface="Times New Roman"/>
                <a:cs typeface="Times New Roman"/>
                <a:sym typeface="Times New Roman"/>
              </a:rPr>
              <a:t>Soundscape: The Acoustic Environment of Any Area Is Made up of Natural and Human Sounds. Cultural and Historic Sounds. </a:t>
            </a:r>
            <a:r>
              <a:rPr lang="en" sz="1200" i="1">
                <a:solidFill>
                  <a:schemeClr val="dk1"/>
                </a:solidFill>
                <a:latin typeface="Times New Roman"/>
                <a:ea typeface="Times New Roman"/>
                <a:cs typeface="Times New Roman"/>
                <a:sym typeface="Times New Roman"/>
              </a:rPr>
              <a:t>National Parks Service</a:t>
            </a:r>
            <a:r>
              <a:rPr lang="en" sz="1200">
                <a:solidFill>
                  <a:schemeClr val="dk1"/>
                </a:solidFill>
                <a:latin typeface="Times New Roman"/>
                <a:ea typeface="Times New Roman"/>
                <a:cs typeface="Times New Roman"/>
                <a:sym typeface="Times New Roman"/>
              </a:rPr>
              <a:t>. National Parks Service, 04 Feb. 2014. Web. 16 Feb. 2014.</a:t>
            </a:r>
          </a:p>
          <a:p>
            <a:pPr lvl="0" rtl="0">
              <a:lnSpc>
                <a:spcPct val="200000"/>
              </a:lnSpc>
              <a:buNone/>
            </a:pPr>
            <a:r>
              <a:rPr lang="en" sz="1200">
                <a:solidFill>
                  <a:schemeClr val="dk1"/>
                </a:solidFill>
                <a:latin typeface="Times New Roman"/>
                <a:ea typeface="Times New Roman"/>
                <a:cs typeface="Times New Roman"/>
                <a:sym typeface="Times New Roman"/>
              </a:rPr>
              <a:t>"The Geologic Story of Yosemite Valley." </a:t>
            </a:r>
            <a:r>
              <a:rPr lang="en" sz="1200" i="1">
                <a:solidFill>
                  <a:schemeClr val="dk1"/>
                </a:solidFill>
                <a:latin typeface="Times New Roman"/>
                <a:ea typeface="Times New Roman"/>
                <a:cs typeface="Times New Roman"/>
                <a:sym typeface="Times New Roman"/>
              </a:rPr>
              <a:t>Geologic Story of Yosemite Valley</a:t>
            </a:r>
            <a:r>
              <a:rPr lang="en" sz="1200">
                <a:solidFill>
                  <a:schemeClr val="dk1"/>
                </a:solidFill>
                <a:latin typeface="Times New Roman"/>
                <a:ea typeface="Times New Roman"/>
                <a:cs typeface="Times New Roman"/>
                <a:sym typeface="Times New Roman"/>
              </a:rPr>
              <a:t>. N.p., n.d. Web. 18 Feb. 2014.</a:t>
            </a:r>
          </a:p>
          <a:p>
            <a:pPr lvl="0" rtl="0">
              <a:lnSpc>
                <a:spcPct val="200000"/>
              </a:lnSpc>
              <a:buNone/>
            </a:pPr>
            <a:r>
              <a:rPr lang="en" sz="1200">
                <a:solidFill>
                  <a:schemeClr val="dk1"/>
                </a:solidFill>
                <a:latin typeface="Times New Roman"/>
                <a:ea typeface="Times New Roman"/>
                <a:cs typeface="Times New Roman"/>
                <a:sym typeface="Times New Roman"/>
              </a:rPr>
              <a:t>"Yosemite National Park Weather and Climate." </a:t>
            </a:r>
            <a:r>
              <a:rPr lang="en" sz="1200" i="1">
                <a:solidFill>
                  <a:schemeClr val="dk1"/>
                </a:solidFill>
                <a:latin typeface="Times New Roman"/>
                <a:ea typeface="Times New Roman"/>
                <a:cs typeface="Times New Roman"/>
                <a:sym typeface="Times New Roman"/>
              </a:rPr>
              <a:t>Yosemite National Park Weather and Climate</a:t>
            </a:r>
            <a:r>
              <a:rPr lang="en" sz="1200">
                <a:solidFill>
                  <a:schemeClr val="dk1"/>
                </a:solidFill>
                <a:latin typeface="Times New Roman"/>
                <a:ea typeface="Times New Roman"/>
                <a:cs typeface="Times New Roman"/>
                <a:sym typeface="Times New Roman"/>
              </a:rPr>
              <a:t>. N.p., n.d. Web. 18 Feb. 2014.</a:t>
            </a:r>
          </a:p>
          <a:p>
            <a:pPr lvl="0" rtl="0">
              <a:lnSpc>
                <a:spcPct val="200000"/>
              </a:lnSpc>
              <a:buNone/>
            </a:pPr>
            <a:r>
              <a:rPr lang="en" sz="1200">
                <a:solidFill>
                  <a:schemeClr val="dk1"/>
                </a:solidFill>
                <a:latin typeface="Times New Roman"/>
                <a:ea typeface="Times New Roman"/>
                <a:cs typeface="Times New Roman"/>
                <a:sym typeface="Times New Roman"/>
              </a:rPr>
              <a:t>"Biomes on Biomes on Biomes - Yosemite National Park." </a:t>
            </a:r>
            <a:r>
              <a:rPr lang="en" sz="1200" i="1">
                <a:solidFill>
                  <a:schemeClr val="dk1"/>
                </a:solidFill>
                <a:latin typeface="Times New Roman"/>
                <a:ea typeface="Times New Roman"/>
                <a:cs typeface="Times New Roman"/>
                <a:sym typeface="Times New Roman"/>
              </a:rPr>
              <a:t>Yosemite National Park</a:t>
            </a:r>
            <a:r>
              <a:rPr lang="en" sz="1200">
                <a:solidFill>
                  <a:schemeClr val="dk1"/>
                </a:solidFill>
                <a:latin typeface="Times New Roman"/>
                <a:ea typeface="Times New Roman"/>
                <a:cs typeface="Times New Roman"/>
                <a:sym typeface="Times New Roman"/>
              </a:rPr>
              <a:t>. N.p., n.d. Web. 18 Feb. 2014.</a:t>
            </a:r>
          </a:p>
          <a:p>
            <a:pPr lvl="0" rtl="0">
              <a:lnSpc>
                <a:spcPct val="200000"/>
              </a:lnSpc>
              <a:buNone/>
            </a:pPr>
            <a:r>
              <a:rPr lang="en" sz="1200">
                <a:solidFill>
                  <a:schemeClr val="dk1"/>
                </a:solidFill>
                <a:latin typeface="Times New Roman"/>
                <a:ea typeface="Times New Roman"/>
                <a:cs typeface="Times New Roman"/>
                <a:sym typeface="Times New Roman"/>
              </a:rPr>
              <a:t>"Out of Control Rim Fire Spreads to Yosemite National Park." </a:t>
            </a:r>
            <a:r>
              <a:rPr lang="en" sz="1200" i="1">
                <a:solidFill>
                  <a:schemeClr val="dk1"/>
                </a:solidFill>
                <a:latin typeface="Times New Roman"/>
                <a:ea typeface="Times New Roman"/>
                <a:cs typeface="Times New Roman"/>
                <a:sym typeface="Times New Roman"/>
              </a:rPr>
              <a:t>YouTube</a:t>
            </a:r>
            <a:r>
              <a:rPr lang="en" sz="1200">
                <a:solidFill>
                  <a:schemeClr val="dk1"/>
                </a:solidFill>
                <a:latin typeface="Times New Roman"/>
                <a:ea typeface="Times New Roman"/>
                <a:cs typeface="Times New Roman"/>
                <a:sym typeface="Times New Roman"/>
              </a:rPr>
              <a:t>. YouTube, 23 Aug. 2013. Web. 18 Feb. 2014.</a:t>
            </a:r>
          </a:p>
          <a:p>
            <a:pPr lvl="0" rtl="0">
              <a:lnSpc>
                <a:spcPct val="200000"/>
              </a:lnSpc>
              <a:buNone/>
            </a:pPr>
            <a:r>
              <a:rPr lang="en" sz="1200">
                <a:solidFill>
                  <a:schemeClr val="dk1"/>
                </a:solidFill>
                <a:latin typeface="Times New Roman"/>
                <a:ea typeface="Times New Roman"/>
                <a:cs typeface="Times New Roman"/>
                <a:sym typeface="Times New Roman"/>
              </a:rPr>
              <a:t>"Yosemite HD." </a:t>
            </a:r>
            <a:r>
              <a:rPr lang="en" sz="1200" i="1">
                <a:solidFill>
                  <a:schemeClr val="dk1"/>
                </a:solidFill>
                <a:latin typeface="Times New Roman"/>
                <a:ea typeface="Times New Roman"/>
                <a:cs typeface="Times New Roman"/>
                <a:sym typeface="Times New Roman"/>
              </a:rPr>
              <a:t>Vimeo</a:t>
            </a:r>
            <a:r>
              <a:rPr lang="en" sz="1200">
                <a:solidFill>
                  <a:schemeClr val="dk1"/>
                </a:solidFill>
                <a:latin typeface="Times New Roman"/>
                <a:ea typeface="Times New Roman"/>
                <a:cs typeface="Times New Roman"/>
                <a:sym typeface="Times New Roman"/>
              </a:rPr>
              <a:t>. N.p., n.d. Web. 18 Feb. 2014.</a:t>
            </a:r>
          </a:p>
          <a:p>
            <a:pPr lvl="0" rtl="0">
              <a:lnSpc>
                <a:spcPct val="200000"/>
              </a:lnSpc>
              <a:buNone/>
            </a:pPr>
            <a:r>
              <a:rPr lang="en" sz="1200">
                <a:solidFill>
                  <a:schemeClr val="dk1"/>
                </a:solidFill>
                <a:latin typeface="Times New Roman"/>
                <a:ea typeface="Times New Roman"/>
                <a:cs typeface="Times New Roman"/>
                <a:sym typeface="Times New Roman"/>
              </a:rPr>
              <a:t>Follow Ways to Protect Archeological Sites. </a:t>
            </a:r>
            <a:r>
              <a:rPr lang="en" sz="1200" i="1">
                <a:solidFill>
                  <a:schemeClr val="dk1"/>
                </a:solidFill>
                <a:latin typeface="Times New Roman"/>
                <a:ea typeface="Times New Roman"/>
                <a:cs typeface="Times New Roman"/>
                <a:sym typeface="Times New Roman"/>
              </a:rPr>
              <a:t>National Parks Service</a:t>
            </a:r>
            <a:r>
              <a:rPr lang="en" sz="1200">
                <a:solidFill>
                  <a:schemeClr val="dk1"/>
                </a:solidFill>
                <a:latin typeface="Times New Roman"/>
                <a:ea typeface="Times New Roman"/>
                <a:cs typeface="Times New Roman"/>
                <a:sym typeface="Times New Roman"/>
              </a:rPr>
              <a:t>. National Parks Service, 12 Feb. 2014. Web. 18 Feb. 2014.</a:t>
            </a:r>
          </a:p>
          <a:p>
            <a:pPr>
              <a:lnSpc>
                <a:spcPct val="200000"/>
              </a:lnSpc>
              <a:buNone/>
            </a:pPr>
            <a:r>
              <a:rPr lang="en" sz="1200">
                <a:solidFill>
                  <a:schemeClr val="dk1"/>
                </a:solidFill>
                <a:latin typeface="Times New Roman"/>
                <a:ea typeface="Times New Roman"/>
                <a:cs typeface="Times New Roman"/>
                <a:sym typeface="Times New Roman"/>
              </a:rPr>
              <a:t>Merced River Plan Released Yosemite National Park ». </a:t>
            </a:r>
            <a:r>
              <a:rPr lang="en" sz="1200" i="1">
                <a:solidFill>
                  <a:schemeClr val="dk1"/>
                </a:solidFill>
                <a:latin typeface="Times New Roman"/>
                <a:ea typeface="Times New Roman"/>
                <a:cs typeface="Times New Roman"/>
                <a:sym typeface="Times New Roman"/>
              </a:rPr>
              <a:t>National Parks Service</a:t>
            </a:r>
            <a:r>
              <a:rPr lang="en" sz="1200">
                <a:solidFill>
                  <a:schemeClr val="dk1"/>
                </a:solidFill>
                <a:latin typeface="Times New Roman"/>
                <a:ea typeface="Times New Roman"/>
                <a:cs typeface="Times New Roman"/>
                <a:sym typeface="Times New Roman"/>
              </a:rPr>
              <a:t>. National Parks Service, 18 Feb. 2014. Web. 18 Feb. 2014.</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buNone/>
            </a:pPr>
            <a:r>
              <a:rPr lang="en"/>
              <a:t>Basics</a:t>
            </a:r>
          </a:p>
        </p:txBody>
      </p:sp>
      <p:sp>
        <p:nvSpPr>
          <p:cNvPr id="87" name="Shape 87"/>
          <p:cNvSpPr txBox="1">
            <a:spLocks noGrp="1"/>
          </p:cNvSpPr>
          <p:nvPr>
            <p:ph type="body" idx="1"/>
          </p:nvPr>
        </p:nvSpPr>
        <p:spPr>
          <a:xfrm>
            <a:off x="457200" y="1200150"/>
            <a:ext cx="8229600" cy="3630300"/>
          </a:xfrm>
          <a:prstGeom prst="rect">
            <a:avLst/>
          </a:prstGeom>
        </p:spPr>
        <p:txBody>
          <a:bodyPr lIns="91425" tIns="91425" rIns="91425" bIns="91425" anchor="t" anchorCtr="0">
            <a:noAutofit/>
          </a:bodyPr>
          <a:lstStyle/>
          <a:p>
            <a:pPr marL="457200" lvl="0" indent="-381000" rtl="0">
              <a:buClr>
                <a:schemeClr val="lt1"/>
              </a:buClr>
              <a:buSzPct val="100000"/>
              <a:buFont typeface="Arial"/>
              <a:buChar char="★"/>
            </a:pPr>
            <a:r>
              <a:rPr lang="en" sz="2400"/>
              <a:t>Located in the eastern portions of Tuolumne, Mariposa, and Madera county in the central eastern area of California</a:t>
            </a:r>
          </a:p>
          <a:p>
            <a:pPr marL="457200" lvl="0" indent="-381000">
              <a:buClr>
                <a:schemeClr val="lt1"/>
              </a:buClr>
              <a:buSzPct val="100000"/>
              <a:buFont typeface="Arial"/>
              <a:buChar char="★"/>
            </a:pPr>
            <a:r>
              <a:rPr lang="en" sz="2400"/>
              <a:t>Known for it’s large cliffs, waterfalls,and clear streams.</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buNone/>
            </a:pPr>
            <a:r>
              <a:rPr lang="en"/>
              <a:t>Yosemite</a:t>
            </a:r>
          </a:p>
        </p:txBody>
      </p:sp>
      <p:sp>
        <p:nvSpPr>
          <p:cNvPr id="93" name="Shape 93">
            <a:hlinkClick r:id="rId3"/>
          </p:cNvPr>
          <p:cNvSpPr/>
          <p:nvPr/>
        </p:nvSpPr>
        <p:spPr>
          <a:xfrm>
            <a:off x="2286000" y="1200150"/>
            <a:ext cx="4572000" cy="3429000"/>
          </a:xfrm>
          <a:prstGeom prst="rect">
            <a:avLst/>
          </a:prstGeom>
          <a:blipFill>
            <a:blip r:embed="rId4"/>
            <a:stretch>
              <a:fillRect/>
            </a:stretch>
          </a:blipFill>
          <a:ln>
            <a:noFill/>
          </a:ln>
        </p:spPr>
      </p:sp>
      <p:sp>
        <p:nvSpPr>
          <p:cNvPr id="94" name="Shape 94"/>
          <p:cNvSpPr txBox="1"/>
          <p:nvPr/>
        </p:nvSpPr>
        <p:spPr>
          <a:xfrm>
            <a:off x="240400" y="1148575"/>
            <a:ext cx="1949999" cy="2644199"/>
          </a:xfrm>
          <a:prstGeom prst="rect">
            <a:avLst/>
          </a:prstGeom>
        </p:spPr>
        <p:txBody>
          <a:bodyPr lIns="91425" tIns="91425" rIns="91425" bIns="91425" anchor="t" anchorCtr="0">
            <a:noAutofit/>
          </a:bodyPr>
          <a:lstStyle/>
          <a:p>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buNone/>
            </a:pPr>
            <a:r>
              <a:rPr lang="en"/>
              <a:t>Natural History</a:t>
            </a:r>
          </a:p>
        </p:txBody>
      </p:sp>
      <p:sp>
        <p:nvSpPr>
          <p:cNvPr id="100" name="Shape 100"/>
          <p:cNvSpPr txBox="1">
            <a:spLocks noGrp="1"/>
          </p:cNvSpPr>
          <p:nvPr>
            <p:ph type="body" idx="1"/>
          </p:nvPr>
        </p:nvSpPr>
        <p:spPr>
          <a:xfrm>
            <a:off x="457200" y="1200150"/>
            <a:ext cx="8229600" cy="3630300"/>
          </a:xfrm>
          <a:prstGeom prst="rect">
            <a:avLst/>
          </a:prstGeom>
        </p:spPr>
        <p:txBody>
          <a:bodyPr lIns="91425" tIns="91425" rIns="91425" bIns="91425" anchor="t" anchorCtr="0">
            <a:noAutofit/>
          </a:bodyPr>
          <a:lstStyle/>
          <a:p>
            <a:pPr marL="457200" lvl="0" indent="-342900" rtl="0">
              <a:buClr>
                <a:schemeClr val="lt1"/>
              </a:buClr>
              <a:buSzPct val="100000"/>
              <a:buFont typeface="Arial"/>
              <a:buChar char="★"/>
            </a:pPr>
            <a:r>
              <a:rPr lang="en" sz="1800"/>
              <a:t>Biome: a temperate deciduous forest.</a:t>
            </a:r>
          </a:p>
          <a:p>
            <a:pPr marL="457200" lvl="0" indent="-342900" rtl="0">
              <a:buClr>
                <a:schemeClr val="lt1"/>
              </a:buClr>
              <a:buSzPct val="100000"/>
              <a:buFont typeface="Arial"/>
              <a:buChar char="★"/>
            </a:pPr>
            <a:r>
              <a:rPr lang="en" sz="1800"/>
              <a:t>Because it’s a mountain range, the higher the altitude the colder the temperature. </a:t>
            </a:r>
          </a:p>
          <a:p>
            <a:pPr marL="457200" lvl="0" indent="-342900" rtl="0">
              <a:buClr>
                <a:schemeClr val="lt1"/>
              </a:buClr>
              <a:buSzPct val="100000"/>
              <a:buFont typeface="Arial"/>
              <a:buChar char="★"/>
            </a:pPr>
            <a:r>
              <a:rPr lang="en" sz="1800"/>
              <a:t>Summer: Warm to hot with occasional rain</a:t>
            </a:r>
          </a:p>
          <a:p>
            <a:pPr marL="457200" lvl="0" indent="-342900" rtl="0">
              <a:buClr>
                <a:schemeClr val="lt1"/>
              </a:buClr>
              <a:buSzPct val="100000"/>
              <a:buFont typeface="Arial"/>
              <a:buChar char="★"/>
            </a:pPr>
            <a:r>
              <a:rPr lang="en" sz="1800"/>
              <a:t>Fall: Variable, can be dry or rainy, sometimes snow. ranging hot to cold</a:t>
            </a:r>
          </a:p>
          <a:p>
            <a:pPr marL="457200" lvl="0" indent="-342900" rtl="0">
              <a:buClr>
                <a:schemeClr val="lt1"/>
              </a:buClr>
              <a:buSzPct val="100000"/>
              <a:buFont typeface="Arial"/>
              <a:buChar char="★"/>
            </a:pPr>
            <a:r>
              <a:rPr lang="en" sz="1800"/>
              <a:t>Winter:Usually snow and cold</a:t>
            </a:r>
          </a:p>
          <a:p>
            <a:pPr marL="457200" lvl="0" indent="-342900" rtl="0">
              <a:buClr>
                <a:schemeClr val="lt1"/>
              </a:buClr>
              <a:buSzPct val="100000"/>
              <a:buFont typeface="Arial"/>
              <a:buChar char="★"/>
            </a:pPr>
            <a:r>
              <a:rPr lang="en" sz="1800"/>
              <a:t> Spring: Sunny with mostly warm days</a:t>
            </a:r>
          </a:p>
          <a:p>
            <a:pPr marL="457200" lvl="0" indent="-342900" rtl="0">
              <a:buClr>
                <a:schemeClr val="lt1"/>
              </a:buClr>
              <a:buSzPct val="100000"/>
              <a:buFont typeface="Arial"/>
              <a:buChar char="★"/>
            </a:pPr>
            <a:r>
              <a:rPr lang="en" sz="1800"/>
              <a:t>Animals are the average temperate forest animals, such as Rainbow Trout, Brown Bears, and Rattle Snakes</a:t>
            </a:r>
          </a:p>
          <a:p>
            <a:endParaRPr lang="en" sz="1800"/>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buNone/>
            </a:pPr>
            <a:r>
              <a:rPr lang="en"/>
              <a:t>Geological Origins</a:t>
            </a:r>
          </a:p>
        </p:txBody>
      </p:sp>
      <p:sp>
        <p:nvSpPr>
          <p:cNvPr id="106" name="Shape 106"/>
          <p:cNvSpPr txBox="1">
            <a:spLocks noGrp="1"/>
          </p:cNvSpPr>
          <p:nvPr>
            <p:ph type="body" idx="1"/>
          </p:nvPr>
        </p:nvSpPr>
        <p:spPr>
          <a:xfrm>
            <a:off x="457200" y="1137825"/>
            <a:ext cx="8229600" cy="3630300"/>
          </a:xfrm>
          <a:prstGeom prst="rect">
            <a:avLst/>
          </a:prstGeom>
        </p:spPr>
        <p:txBody>
          <a:bodyPr lIns="91425" tIns="91425" rIns="91425" bIns="91425" anchor="t" anchorCtr="0">
            <a:noAutofit/>
          </a:bodyPr>
          <a:lstStyle/>
          <a:p>
            <a:pPr marL="457200" lvl="0" indent="-342900" rtl="0">
              <a:buClr>
                <a:schemeClr val="lt1"/>
              </a:buClr>
              <a:buSzPct val="100000"/>
              <a:buFont typeface="Arial"/>
              <a:buChar char="★"/>
            </a:pPr>
            <a:r>
              <a:rPr lang="en" sz="1800"/>
              <a:t>Part of the Sierra Nevada Mountain Range.</a:t>
            </a:r>
          </a:p>
          <a:p>
            <a:pPr marL="457200" lvl="0" indent="-342900" rtl="0">
              <a:buClr>
                <a:schemeClr val="lt1"/>
              </a:buClr>
              <a:buSzPct val="100000"/>
              <a:buFont typeface="Arial"/>
              <a:buChar char="★"/>
            </a:pPr>
            <a:r>
              <a:rPr lang="en" sz="1800"/>
              <a:t>Mostly made up of granite.</a:t>
            </a:r>
          </a:p>
          <a:p>
            <a:pPr marL="457200" lvl="0" indent="-342900" rtl="0">
              <a:buClr>
                <a:schemeClr val="lt1"/>
              </a:buClr>
              <a:buSzPct val="100000"/>
              <a:buFont typeface="Arial"/>
              <a:buChar char="★"/>
            </a:pPr>
            <a:r>
              <a:rPr lang="en" sz="1800"/>
              <a:t>Yosemite is a jointed area, which means that the surface rock has many cracks exposing underlying rock.</a:t>
            </a:r>
          </a:p>
          <a:p>
            <a:pPr marL="457200" lvl="0" indent="-342900" rtl="0">
              <a:buClr>
                <a:schemeClr val="lt1"/>
              </a:buClr>
              <a:buSzPct val="100000"/>
              <a:buFont typeface="Arial"/>
              <a:buChar char="★"/>
            </a:pPr>
            <a:r>
              <a:rPr lang="en" sz="1800"/>
              <a:t>The rock is originally from the Cretaceous period 100 million years ago.</a:t>
            </a:r>
          </a:p>
          <a:p>
            <a:pPr marL="457200" lvl="0" indent="-342900" rtl="0">
              <a:buClr>
                <a:schemeClr val="lt1"/>
              </a:buClr>
              <a:buSzPct val="100000"/>
              <a:buFont typeface="Arial"/>
              <a:buChar char="★"/>
            </a:pPr>
            <a:r>
              <a:rPr lang="en" sz="1800"/>
              <a:t>Usually glaciers smooth the rock bordering the body of water, yet here the rock is still ragged.</a:t>
            </a:r>
          </a:p>
          <a:p>
            <a:pPr marL="457200" lvl="0" indent="-342900">
              <a:buClr>
                <a:schemeClr val="lt1"/>
              </a:buClr>
              <a:buSzPct val="100000"/>
              <a:buFont typeface="Arial"/>
              <a:buChar char="★"/>
            </a:pPr>
            <a:r>
              <a:rPr lang="en" sz="1800"/>
              <a:t>Glaciers include: The Sherwin, El Portal</a:t>
            </a:r>
          </a:p>
        </p:txBody>
      </p:sp>
      <p:pic>
        <p:nvPicPr>
          <p:cNvPr id="107" name="Shape 107"/>
          <p:cNvPicPr preferRelativeResize="0"/>
          <p:nvPr/>
        </p:nvPicPr>
        <p:blipFill>
          <a:blip r:embed="rId3"/>
          <a:stretch>
            <a:fillRect/>
          </a:stretch>
        </p:blipFill>
        <p:spPr>
          <a:xfrm>
            <a:off x="5627000" y="3038000"/>
            <a:ext cx="2547924" cy="1909449"/>
          </a:xfrm>
          <a:prstGeom prst="rect">
            <a:avLst/>
          </a:prstGeom>
          <a:noFill/>
          <a:ln>
            <a:noFill/>
          </a:ln>
        </p:spPr>
      </p:pic>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lvl="0" rtl="0">
              <a:buNone/>
            </a:pPr>
            <a:r>
              <a:rPr lang="en"/>
              <a:t>Species in the Region</a:t>
            </a:r>
          </a:p>
        </p:txBody>
      </p:sp>
      <p:sp>
        <p:nvSpPr>
          <p:cNvPr id="113" name="Shape 113"/>
          <p:cNvSpPr txBox="1">
            <a:spLocks noGrp="1"/>
          </p:cNvSpPr>
          <p:nvPr>
            <p:ph type="body" idx="1"/>
          </p:nvPr>
        </p:nvSpPr>
        <p:spPr>
          <a:xfrm>
            <a:off x="457200" y="1200150"/>
            <a:ext cx="8229600" cy="3630300"/>
          </a:xfrm>
          <a:prstGeom prst="rect">
            <a:avLst/>
          </a:prstGeom>
        </p:spPr>
        <p:txBody>
          <a:bodyPr lIns="91425" tIns="91425" rIns="91425" bIns="91425" anchor="t" anchorCtr="0">
            <a:noAutofit/>
          </a:bodyPr>
          <a:lstStyle/>
          <a:p>
            <a:pPr marL="457200" lvl="0" indent="-342900" rtl="0">
              <a:buClr>
                <a:schemeClr val="lt1"/>
              </a:buClr>
              <a:buSzPct val="100000"/>
              <a:buFont typeface="Arial"/>
              <a:buChar char="★"/>
            </a:pPr>
            <a:r>
              <a:rPr lang="en" sz="1800"/>
              <a:t>There are Several Endemic Species.</a:t>
            </a:r>
          </a:p>
          <a:p>
            <a:pPr marL="457200" lvl="0" indent="-342900" rtl="0">
              <a:buClr>
                <a:schemeClr val="lt1"/>
              </a:buClr>
              <a:buSzPct val="100000"/>
              <a:buFont typeface="Arial"/>
              <a:buChar char="★"/>
            </a:pPr>
            <a:r>
              <a:rPr lang="en" sz="1800"/>
              <a:t>Many of these endemic species are also threatened.</a:t>
            </a:r>
          </a:p>
          <a:p>
            <a:pPr marL="457200" lvl="0" indent="-342900" rtl="0">
              <a:buClr>
                <a:schemeClr val="lt1"/>
              </a:buClr>
              <a:buSzPct val="100000"/>
              <a:buFont typeface="Arial"/>
              <a:buChar char="★"/>
            </a:pPr>
            <a:r>
              <a:rPr lang="en" sz="1800"/>
              <a:t>400 endemic plant species</a:t>
            </a:r>
          </a:p>
          <a:p>
            <a:pPr marL="457200" lvl="0" indent="-342900" rtl="0">
              <a:buClr>
                <a:schemeClr val="lt1"/>
              </a:buClr>
              <a:buSzPct val="100000"/>
              <a:buFont typeface="Arial"/>
              <a:buChar char="★"/>
            </a:pPr>
            <a:r>
              <a:rPr lang="en" sz="1800"/>
              <a:t>Threatened species include the Mount Lyell Shrew, Sierra Nevada yellow legged frog, Yosemite Toad</a:t>
            </a:r>
          </a:p>
          <a:p>
            <a:pPr marL="457200" lvl="0" indent="-342900" rtl="0">
              <a:buClr>
                <a:schemeClr val="lt1"/>
              </a:buClr>
              <a:buSzPct val="100000"/>
              <a:buFont typeface="Arial"/>
              <a:buChar char="★"/>
            </a:pPr>
            <a:r>
              <a:rPr lang="en" sz="1800"/>
              <a:t>Endangered species include the Sierra Nevada bighorn sheep, Willow flycatcher, and great gray owl</a:t>
            </a:r>
          </a:p>
          <a:p>
            <a:endParaRPr lang="en" sz="1800"/>
          </a:p>
          <a:p>
            <a:endParaRPr lang="en" sz="1800"/>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lvl="0" rtl="0">
              <a:buNone/>
            </a:pPr>
            <a:r>
              <a:rPr lang="en"/>
              <a:t>Effects on Human History</a:t>
            </a:r>
          </a:p>
        </p:txBody>
      </p:sp>
      <p:sp>
        <p:nvSpPr>
          <p:cNvPr id="119" name="Shape 119"/>
          <p:cNvSpPr txBox="1">
            <a:spLocks noGrp="1"/>
          </p:cNvSpPr>
          <p:nvPr>
            <p:ph type="body" idx="1"/>
          </p:nvPr>
        </p:nvSpPr>
        <p:spPr>
          <a:xfrm>
            <a:off x="457200" y="1200150"/>
            <a:ext cx="8229600" cy="3630300"/>
          </a:xfrm>
          <a:prstGeom prst="rect">
            <a:avLst/>
          </a:prstGeom>
        </p:spPr>
        <p:txBody>
          <a:bodyPr lIns="91425" tIns="91425" rIns="91425" bIns="91425" anchor="t" anchorCtr="0">
            <a:noAutofit/>
          </a:bodyPr>
          <a:lstStyle/>
          <a:p>
            <a:pPr marL="457200" lvl="0" indent="-342900" rtl="0">
              <a:buClr>
                <a:schemeClr val="lt1"/>
              </a:buClr>
              <a:buSzPct val="100000"/>
              <a:buFont typeface="Arial"/>
              <a:buChar char="★"/>
            </a:pPr>
            <a:r>
              <a:rPr lang="en" sz="1800"/>
              <a:t>Seven present day tribes descend from the first inhabitants of the land</a:t>
            </a:r>
          </a:p>
          <a:p>
            <a:pPr marL="457200" lvl="0" indent="-342900" rtl="0">
              <a:buClr>
                <a:schemeClr val="lt1"/>
              </a:buClr>
              <a:buSzPct val="100000"/>
              <a:buFont typeface="Arial"/>
              <a:buChar char="★"/>
            </a:pPr>
            <a:r>
              <a:rPr lang="en" sz="1800"/>
              <a:t>Historic Mining Sites</a:t>
            </a:r>
          </a:p>
          <a:p>
            <a:pPr marL="457200" lvl="0" indent="-342900" rtl="0">
              <a:buClr>
                <a:schemeClr val="lt1"/>
              </a:buClr>
              <a:buSzPct val="100000"/>
              <a:buFont typeface="Arial"/>
              <a:buChar char="★"/>
            </a:pPr>
            <a:r>
              <a:rPr lang="en" sz="1800"/>
              <a:t>First Female Park Ranger</a:t>
            </a:r>
          </a:p>
          <a:p>
            <a:pPr marL="457200" lvl="0" indent="-342900" rtl="0">
              <a:buClr>
                <a:schemeClr val="lt1"/>
              </a:buClr>
              <a:buSzPct val="100000"/>
              <a:buFont typeface="Arial"/>
              <a:buChar char="★"/>
            </a:pPr>
            <a:r>
              <a:rPr lang="en" sz="1800"/>
              <a:t>Museum with 4 million artifacts</a:t>
            </a:r>
          </a:p>
          <a:p>
            <a:pPr marL="457200" lvl="0" indent="-342900" rtl="0">
              <a:buClr>
                <a:schemeClr val="lt1"/>
              </a:buClr>
              <a:buSzPct val="100000"/>
              <a:buFont typeface="Arial"/>
              <a:buChar char="★"/>
            </a:pPr>
            <a:r>
              <a:rPr lang="en" sz="1800"/>
              <a:t>Preserving it is vital for its scientific value </a:t>
            </a:r>
          </a:p>
          <a:p>
            <a:endParaRPr lang="en" sz="1800"/>
          </a:p>
        </p:txBody>
      </p:sp>
      <p:pic>
        <p:nvPicPr>
          <p:cNvPr id="120" name="Shape 120"/>
          <p:cNvPicPr preferRelativeResize="0"/>
          <p:nvPr/>
        </p:nvPicPr>
        <p:blipFill>
          <a:blip r:embed="rId3"/>
          <a:stretch>
            <a:fillRect/>
          </a:stretch>
        </p:blipFill>
        <p:spPr>
          <a:xfrm>
            <a:off x="3081125" y="2811950"/>
            <a:ext cx="2857500" cy="1905000"/>
          </a:xfrm>
          <a:prstGeom prst="rect">
            <a:avLst/>
          </a:prstGeom>
          <a:noFill/>
          <a:ln>
            <a:noFill/>
          </a:ln>
        </p:spPr>
      </p:pic>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buNone/>
            </a:pPr>
            <a:r>
              <a:rPr lang="en"/>
              <a:t>Protection of Yosemite</a:t>
            </a:r>
          </a:p>
        </p:txBody>
      </p:sp>
      <p:sp>
        <p:nvSpPr>
          <p:cNvPr id="126" name="Shape 126"/>
          <p:cNvSpPr txBox="1">
            <a:spLocks noGrp="1"/>
          </p:cNvSpPr>
          <p:nvPr>
            <p:ph type="body" idx="1"/>
          </p:nvPr>
        </p:nvSpPr>
        <p:spPr>
          <a:xfrm>
            <a:off x="457200" y="1200150"/>
            <a:ext cx="8229600" cy="3630300"/>
          </a:xfrm>
          <a:prstGeom prst="rect">
            <a:avLst/>
          </a:prstGeom>
        </p:spPr>
        <p:txBody>
          <a:bodyPr lIns="91425" tIns="91425" rIns="91425" bIns="91425" anchor="t" anchorCtr="0">
            <a:noAutofit/>
          </a:bodyPr>
          <a:lstStyle/>
          <a:p>
            <a:pPr marL="457200" lvl="0" indent="-381000" rtl="0">
              <a:buClr>
                <a:schemeClr val="lt1"/>
              </a:buClr>
              <a:buSzPct val="166666"/>
              <a:buFont typeface="Arial"/>
              <a:buChar char="•"/>
            </a:pPr>
            <a:r>
              <a:rPr lang="en" sz="2400"/>
              <a:t>National Park Service protects Yosemite</a:t>
            </a:r>
          </a:p>
          <a:p>
            <a:pPr marL="457200" lvl="0" indent="-381000" rtl="0">
              <a:buClr>
                <a:schemeClr val="lt1"/>
              </a:buClr>
              <a:buSzPct val="166666"/>
              <a:buFont typeface="Arial"/>
              <a:buChar char="•"/>
            </a:pPr>
            <a:r>
              <a:rPr lang="en" sz="2400"/>
              <a:t>Congress passed the Wilderness act of 1964 in order to protect Yosemite</a:t>
            </a:r>
          </a:p>
          <a:p>
            <a:endParaRPr lang="en" sz="2400"/>
          </a:p>
        </p:txBody>
      </p:sp>
      <p:pic>
        <p:nvPicPr>
          <p:cNvPr id="127" name="Shape 127"/>
          <p:cNvPicPr preferRelativeResize="0"/>
          <p:nvPr/>
        </p:nvPicPr>
        <p:blipFill>
          <a:blip r:embed="rId3"/>
          <a:stretch>
            <a:fillRect/>
          </a:stretch>
        </p:blipFill>
        <p:spPr>
          <a:xfrm>
            <a:off x="6129975" y="2242350"/>
            <a:ext cx="1876425" cy="2438400"/>
          </a:xfrm>
          <a:prstGeom prst="rect">
            <a:avLst/>
          </a:prstGeom>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457200" y="205975"/>
            <a:ext cx="6879600" cy="1133399"/>
          </a:xfrm>
          <a:prstGeom prst="rect">
            <a:avLst/>
          </a:prstGeom>
        </p:spPr>
        <p:txBody>
          <a:bodyPr lIns="91425" tIns="91425" rIns="91425" bIns="91425" anchor="b" anchorCtr="0">
            <a:noAutofit/>
          </a:bodyPr>
          <a:lstStyle/>
          <a:p>
            <a:pPr>
              <a:buNone/>
            </a:pPr>
            <a:r>
              <a:rPr lang="en"/>
              <a:t>Threats to Yosemite / Missions to Alleviate These Threats</a:t>
            </a:r>
          </a:p>
        </p:txBody>
      </p:sp>
      <p:sp>
        <p:nvSpPr>
          <p:cNvPr id="133" name="Shape 133"/>
          <p:cNvSpPr txBox="1">
            <a:spLocks noGrp="1"/>
          </p:cNvSpPr>
          <p:nvPr>
            <p:ph type="body" idx="1"/>
          </p:nvPr>
        </p:nvSpPr>
        <p:spPr>
          <a:xfrm>
            <a:off x="457200" y="1339325"/>
            <a:ext cx="8229600" cy="3491099"/>
          </a:xfrm>
          <a:prstGeom prst="rect">
            <a:avLst/>
          </a:prstGeom>
        </p:spPr>
        <p:txBody>
          <a:bodyPr lIns="91425" tIns="91425" rIns="91425" bIns="91425" anchor="t" anchorCtr="0">
            <a:noAutofit/>
          </a:bodyPr>
          <a:lstStyle/>
          <a:p>
            <a:pPr marL="457200" lvl="0" indent="-342900" rtl="0">
              <a:buClr>
                <a:schemeClr val="lt1"/>
              </a:buClr>
              <a:buSzPct val="166666"/>
              <a:buFont typeface="Arial"/>
              <a:buChar char="•"/>
            </a:pPr>
            <a:r>
              <a:rPr lang="en" sz="1800"/>
              <a:t>Invasive Species - the New Zealand Mud Snail &amp; the Himalayan blackberry </a:t>
            </a:r>
          </a:p>
          <a:p>
            <a:pPr marL="914400" lvl="1" indent="-342900" rtl="0">
              <a:buClr>
                <a:schemeClr val="lt1"/>
              </a:buClr>
              <a:buSzPct val="100000"/>
              <a:buFont typeface="Courier New"/>
              <a:buChar char="o"/>
            </a:pPr>
            <a:r>
              <a:rPr lang="en" sz="1800"/>
              <a:t>Park botanists work to detect and prevent invasive plants that cause drastic ecological or economical damage</a:t>
            </a:r>
          </a:p>
          <a:p>
            <a:pPr marL="457200" lvl="0" indent="-342900" rtl="0">
              <a:buClr>
                <a:schemeClr val="lt1"/>
              </a:buClr>
              <a:buSzPct val="166666"/>
              <a:buFont typeface="Arial"/>
              <a:buChar char="•"/>
            </a:pPr>
            <a:r>
              <a:rPr lang="en" sz="1800"/>
              <a:t>Fires often occur in Yosemite</a:t>
            </a:r>
          </a:p>
          <a:p>
            <a:pPr marL="914400" lvl="1" indent="-342900" rtl="0">
              <a:buClr>
                <a:schemeClr val="lt1"/>
              </a:buClr>
              <a:buSzPct val="100000"/>
              <a:buFont typeface="Courier New"/>
              <a:buChar char="o"/>
            </a:pPr>
            <a:r>
              <a:rPr lang="en" sz="1800"/>
              <a:t>The rim fire in August of 2003 was the 3rd largest fire in California’s history </a:t>
            </a:r>
          </a:p>
          <a:p>
            <a:pPr marL="0" lvl="0" indent="0" rtl="0">
              <a:buNone/>
            </a:pPr>
            <a:r>
              <a:rPr lang="en" sz="1800" u="sng">
                <a:solidFill>
                  <a:schemeClr val="hlink"/>
                </a:solidFill>
                <a:hlinkClick r:id="rId3"/>
              </a:rPr>
              <a:t>https://www.youtube.com/watch?v=MY7gA80SUeE</a:t>
            </a:r>
          </a:p>
          <a:p>
            <a:pPr marL="914400" lvl="1" indent="-342900" rtl="0">
              <a:buClr>
                <a:schemeClr val="lt1"/>
              </a:buClr>
              <a:buSzPct val="100000"/>
              <a:buFont typeface="Courier New"/>
              <a:buChar char="o"/>
            </a:pPr>
            <a:r>
              <a:rPr lang="en" sz="1800"/>
              <a:t>Fire managers in Yosemite are used to prevent and contain fires</a:t>
            </a:r>
          </a:p>
          <a:p>
            <a:pPr marL="457200" lvl="0" indent="-342900" rtl="0">
              <a:buClr>
                <a:schemeClr val="lt1"/>
              </a:buClr>
              <a:buSzPct val="166666"/>
              <a:buFont typeface="Arial"/>
              <a:buChar char="•"/>
            </a:pPr>
            <a:r>
              <a:rPr lang="en" sz="1800"/>
              <a:t>Air pollution is one of the most significant threats to the Sierra Nevada</a:t>
            </a:r>
          </a:p>
        </p:txBody>
      </p:sp>
    </p:spTree>
  </p:cSld>
  <p:clrMapOvr>
    <a:masterClrMapping/>
  </p:clrMapOvr>
  <p:transition spd="slow">
    <p:cut/>
  </p:transition>
</p:sld>
</file>

<file path=ppt/theme/theme1.xml><?xml version="1.0" encoding="utf-8"?>
<a:theme xmlns:a="http://schemas.openxmlformats.org/drawingml/2006/main" name="steps">
  <a:themeElements>
    <a:clrScheme name="Custom 462">
      <a:dk1>
        <a:srgbClr val="000000"/>
      </a:dk1>
      <a:lt1>
        <a:srgbClr val="FFFFFF"/>
      </a:lt1>
      <a:dk2>
        <a:srgbClr val="1F497D"/>
      </a:dk2>
      <a:lt2>
        <a:srgbClr val="EEECE1"/>
      </a:lt2>
      <a:accent1>
        <a:srgbClr val="FFD80C"/>
      </a:accent1>
      <a:accent2>
        <a:srgbClr val="CD108C"/>
      </a:accent2>
      <a:accent3>
        <a:srgbClr val="0990DB"/>
      </a:accent3>
      <a:accent4>
        <a:srgbClr val="AAAAAA"/>
      </a:accent4>
      <a:accent5>
        <a:srgbClr val="C3F180"/>
      </a:accent5>
      <a:accent6>
        <a:srgbClr val="FF986D"/>
      </a:accent6>
      <a:hlink>
        <a:srgbClr val="ABABAB"/>
      </a:hlink>
      <a:folHlink>
        <a:srgbClr val="6666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1424</Words>
  <Application>Microsoft Office PowerPoint</Application>
  <PresentationFormat>On-screen Show (16:9)</PresentationFormat>
  <Paragraphs>71</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steps</vt:lpstr>
      <vt:lpstr>Yosemite National Park</vt:lpstr>
      <vt:lpstr>Basics</vt:lpstr>
      <vt:lpstr>Yosemite</vt:lpstr>
      <vt:lpstr>Natural History</vt:lpstr>
      <vt:lpstr>Geological Origins</vt:lpstr>
      <vt:lpstr>Species in the Region</vt:lpstr>
      <vt:lpstr>Effects on Human History</vt:lpstr>
      <vt:lpstr>Protection of Yosemite</vt:lpstr>
      <vt:lpstr>Threats to Yosemite / Missions to Alleviate These Threats</vt:lpstr>
      <vt:lpstr>Bibliography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Yosemite National Park</dc:title>
  <dc:creator>hillary.borker</dc:creator>
  <cp:lastModifiedBy>Weis, Eric</cp:lastModifiedBy>
  <cp:revision>2</cp:revision>
  <dcterms:modified xsi:type="dcterms:W3CDTF">2014-02-20T17:01:11Z</dcterms:modified>
</cp:coreProperties>
</file>