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0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6" r:id="rId11"/>
    <p:sldId id="337" r:id="rId12"/>
    <p:sldId id="338" r:id="rId13"/>
    <p:sldId id="339" r:id="rId14"/>
    <p:sldId id="312" r:id="rId15"/>
    <p:sldId id="313" r:id="rId16"/>
    <p:sldId id="300" r:id="rId17"/>
    <p:sldId id="301" r:id="rId18"/>
    <p:sldId id="315" r:id="rId19"/>
    <p:sldId id="302" r:id="rId20"/>
    <p:sldId id="278" r:id="rId21"/>
    <p:sldId id="303" r:id="rId22"/>
    <p:sldId id="294" r:id="rId23"/>
    <p:sldId id="274" r:id="rId24"/>
    <p:sldId id="304" r:id="rId25"/>
    <p:sldId id="265" r:id="rId26"/>
    <p:sldId id="298" r:id="rId27"/>
    <p:sldId id="305" r:id="rId28"/>
    <p:sldId id="266" r:id="rId29"/>
    <p:sldId id="308" r:id="rId30"/>
    <p:sldId id="316" r:id="rId31"/>
    <p:sldId id="282" r:id="rId32"/>
    <p:sldId id="322" r:id="rId33"/>
    <p:sldId id="281" r:id="rId34"/>
    <p:sldId id="321" r:id="rId35"/>
    <p:sldId id="275" r:id="rId36"/>
    <p:sldId id="276" r:id="rId37"/>
    <p:sldId id="277" r:id="rId38"/>
    <p:sldId id="279" r:id="rId39"/>
    <p:sldId id="280" r:id="rId40"/>
    <p:sldId id="283" r:id="rId41"/>
    <p:sldId id="318" r:id="rId42"/>
    <p:sldId id="284" r:id="rId43"/>
    <p:sldId id="317" r:id="rId44"/>
    <p:sldId id="285" r:id="rId45"/>
    <p:sldId id="323" r:id="rId46"/>
    <p:sldId id="310" r:id="rId47"/>
    <p:sldId id="311" r:id="rId48"/>
    <p:sldId id="32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51" autoAdjust="0"/>
    <p:restoredTop sz="95223"/>
  </p:normalViewPr>
  <p:slideViewPr>
    <p:cSldViewPr snapToGrid="0" snapToObjects="1">
      <p:cViewPr varScale="1">
        <p:scale>
          <a:sx n="67" d="100"/>
          <a:sy n="67" d="100"/>
        </p:scale>
        <p:origin x="-10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186C-6A8F-1349-8D0A-775213F7061E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01470-1BB1-FC47-8918-4AAC7AF89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0041DA-C93C-1345-B560-68EC58E67B23}" type="slidenum">
              <a:rPr lang="en-US" altLang="en-US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3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8A4998-6C72-7B48-B729-7D16BF7A8394}" type="slidenum">
              <a:rPr lang="en-US" altLang="en-US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59797-172F-424A-B4E1-C0DAD307A5C4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2AC510-E77D-684F-92C2-62F69757B385}" type="slidenum">
              <a:rPr lang="en-US" alt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79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83482-A3C9-8043-9330-8147808532F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B04F71-734E-344F-8D6C-BA87827485A0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7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842496-F36A-D940-A7EA-B9713443167D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7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1470-1BB1-FC47-8918-4AAC7AF893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1470-1BB1-FC47-8918-4AAC7AF893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4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94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21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9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58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13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2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3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9BA1D-5F5F-104B-9E04-06677B1EA66C}" type="datetimeFigureOut">
              <a:rPr lang="en-US" altLang="en-US"/>
              <a:pPr/>
              <a:t>11/30/2015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80536-9527-264C-9DDE-E32B8DE07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57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473075"/>
            <a:ext cx="965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0400" y="1798638"/>
            <a:ext cx="47244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0" y="1798641"/>
            <a:ext cx="47244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0" y="4137028"/>
            <a:ext cx="4724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4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2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6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9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7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7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3.wmf"/><Relationship Id="rId5" Type="http://schemas.openxmlformats.org/officeDocument/2006/relationships/hyperlink" Target="file:///C:\Documents%20and%20Settings\kcs%20user\Desktop\Physical%20Science\Force%20Stuff\balanced%20vs.%20unbalanced%20forces.wmv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file:///\\localhost\http:\\www.batesville.k12.in.us\physics\phynet\mechanics\newton1\Images\AddForce.GI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http:\\www.batesville.k12.in.us\physics\phynet\mechanics\newton1\Images\UnbalForce.GI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file:///\\localhost\http:\\www.batesville.k12.in.us\physics\phynet\mechanics\newton1\Images\BalForce.GIF" TargetMode="Externa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699" y="1559939"/>
            <a:ext cx="8689976" cy="2011939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Forces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page 41 on your notebook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7" y="4562480"/>
            <a:ext cx="183515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13" y="4556130"/>
            <a:ext cx="1847851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8536"/>
              </p:ext>
            </p:extLst>
          </p:nvPr>
        </p:nvGraphicFramePr>
        <p:xfrm>
          <a:off x="1004050" y="2854349"/>
          <a:ext cx="10237692" cy="38942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46005"/>
                <a:gridCol w="2783684"/>
                <a:gridCol w="5808003"/>
              </a:tblGrid>
              <a:tr h="484094">
                <a:tc gridSpan="3">
                  <a:txBody>
                    <a:bodyPr/>
                    <a:lstStyle/>
                    <a:p>
                      <a:pPr marL="0" marR="125095" algn="ctr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Forces and</a:t>
                      </a:r>
                      <a:r>
                        <a:rPr lang="en-US" sz="3200" b="1" spc="17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Motion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8189">
                <a:tc>
                  <a:txBody>
                    <a:bodyPr/>
                    <a:lstStyle/>
                    <a:p>
                      <a:pPr marL="14541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Figure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Is Net Force</a:t>
                      </a:r>
                      <a:r>
                        <a:rPr lang="en-US" sz="3200" b="1" spc="14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0?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191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Effect on</a:t>
                      </a:r>
                      <a:r>
                        <a:rPr lang="en-US" sz="3200" b="1" spc="185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Motion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pPr marL="145415" marR="0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2A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52425" marR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20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0" algn="ctr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None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pPr marL="145415" marR="0">
                        <a:spcBef>
                          <a:spcPts val="19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2B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Motion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pPr marL="145415" marR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 Motion 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pPr marL="145415" marR="0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5A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 Motion 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94">
                <a:tc>
                  <a:txBody>
                    <a:bodyPr/>
                    <a:lstStyle/>
                    <a:p>
                      <a:pPr marL="145415" marR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5B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Plant</a:t>
                      </a:r>
                      <a:r>
                        <a:rPr lang="en-US" sz="3200" b="1" baseline="0" dirty="0" smtClean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accelerates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70858" y="1143000"/>
            <a:ext cx="10470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Look carefully at Figures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2,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3,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and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5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in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your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textbook.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Then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complete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the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table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by</a:t>
            </a:r>
            <a:r>
              <a:rPr lang="en-US" sz="3200" spc="-25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Arial Narrow" pitchFamily="34" charset="0"/>
                <a:ea typeface="Calibri" charset="0"/>
                <a:cs typeface="Times New Roman" charset="0"/>
              </a:rPr>
              <a:t>describing the forces and motion shown in each figure</a:t>
            </a:r>
            <a:r>
              <a:rPr lang="en-US" sz="3200" dirty="0">
                <a:solidFill>
                  <a:prstClr val="black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966" y="251012"/>
            <a:ext cx="9736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Exit Pass #1  </a:t>
            </a:r>
            <a:r>
              <a:rPr lang="en-US" sz="3200" dirty="0">
                <a:solidFill>
                  <a:prstClr val="black"/>
                </a:solidFill>
                <a:latin typeface="Arial Narrow" pitchFamily="34" charset="0"/>
              </a:rPr>
              <a:t>11/17/15</a:t>
            </a:r>
            <a:r>
              <a:rPr lang="en-US" sz="3200" dirty="0">
                <a:solidFill>
                  <a:prstClr val="black"/>
                </a:solidFill>
              </a:rPr>
              <a:t> – Write this pass on your notebook </a:t>
            </a:r>
          </a:p>
        </p:txBody>
      </p:sp>
    </p:spTree>
    <p:extLst>
      <p:ext uri="{BB962C8B-B14F-4D97-AF65-F5344CB8AC3E}">
        <p14:creationId xmlns:p14="http://schemas.microsoft.com/office/powerpoint/2010/main" val="35636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07491"/>
            <a:ext cx="107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dirty="0">
                <a:solidFill>
                  <a:prstClr val="black"/>
                </a:solidFill>
              </a:rPr>
              <a:t>Spring Scale Activity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2400" y="1851354"/>
            <a:ext cx="84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will be using page 42 of your notebook for this activity.  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028455"/>
              </p:ext>
            </p:extLst>
          </p:nvPr>
        </p:nvGraphicFramePr>
        <p:xfrm>
          <a:off x="1117600" y="2895600"/>
          <a:ext cx="9652000" cy="2590802"/>
        </p:xfrm>
        <a:graphic>
          <a:graphicData uri="http://schemas.openxmlformats.org/drawingml/2006/table">
            <a:tbl>
              <a:tblPr firstRow="1" firstCol="1" bandRow="1"/>
              <a:tblGrid>
                <a:gridCol w="3556000"/>
                <a:gridCol w="6096000"/>
              </a:tblGrid>
              <a:tr h="44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Object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Force (N)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3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19812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/>
              <a:t>Draw the arrows so that they represent the strength of the force. </a:t>
            </a:r>
            <a:endParaRPr lang="en-US" sz="2800" dirty="0"/>
          </a:p>
          <a:p>
            <a:pPr lvl="0"/>
            <a:r>
              <a:rPr lang="en-US" sz="3200" dirty="0"/>
              <a:t>Use the following scale to draw your arrows: </a:t>
            </a:r>
            <a:endParaRPr lang="en-US" sz="2800" dirty="0"/>
          </a:p>
          <a:p>
            <a:pPr lvl="2"/>
            <a:r>
              <a:rPr lang="en-US" sz="3200" dirty="0">
                <a:solidFill>
                  <a:srgbClr val="FF0000"/>
                </a:solidFill>
              </a:rPr>
              <a:t>1 cm = 1 N 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2"/>
            <a:r>
              <a:rPr lang="en-US" sz="3200" dirty="0" smtClean="0">
                <a:solidFill>
                  <a:srgbClr val="FF0000"/>
                </a:solidFill>
              </a:rPr>
              <a:t>1 cm = x boxes 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3200" dirty="0" smtClean="0"/>
              <a:t>Using </a:t>
            </a:r>
            <a:r>
              <a:rPr lang="en-US" sz="3200" dirty="0"/>
              <a:t>the graph paper, measure how many ‘boxes’ are in </a:t>
            </a:r>
            <a:r>
              <a:rPr lang="en-US" sz="3200" dirty="0" smtClean="0"/>
              <a:t>1cm)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11200" y="607491"/>
            <a:ext cx="1076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6600" dirty="0">
                <a:solidFill>
                  <a:prstClr val="black"/>
                </a:solidFill>
              </a:rPr>
              <a:t>Spring Scale Activity  </a:t>
            </a:r>
          </a:p>
        </p:txBody>
      </p:sp>
    </p:spTree>
    <p:extLst>
      <p:ext uri="{BB962C8B-B14F-4D97-AF65-F5344CB8AC3E}">
        <p14:creationId xmlns:p14="http://schemas.microsoft.com/office/powerpoint/2010/main" val="35666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677988" y="912813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/>
            <a:r>
              <a:rPr lang="en-US" altLang="en-US" sz="2800" b="1" dirty="0" smtClean="0">
                <a:solidFill>
                  <a:srgbClr val="007B32"/>
                </a:solidFill>
                <a:latin typeface="StoneSans-Bold" charset="0"/>
                <a:ea typeface="Times New Roman" charset="0"/>
                <a:cs typeface="StoneSans-Bold" charset="0"/>
              </a:rPr>
              <a:t>C4U #1 – Page 40 </a:t>
            </a:r>
            <a:endParaRPr lang="en-US" altLang="en-US" sz="2800" b="1" dirty="0">
              <a:solidFill>
                <a:srgbClr val="007B32"/>
              </a:solidFill>
              <a:latin typeface="StoneSans-Bold" charset="0"/>
              <a:ea typeface="Times New Roman" charset="0"/>
              <a:cs typeface="StoneSans-Bold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752603"/>
            <a:ext cx="10871200" cy="37856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4000" dirty="0"/>
              <a:t>The SI unit for force is 1 </a:t>
            </a:r>
            <a:r>
              <a:rPr lang="en-US" altLang="en-US" sz="4000" dirty="0" err="1"/>
              <a:t>kg•m</a:t>
            </a:r>
            <a:r>
              <a:rPr lang="en-US" altLang="en-US" sz="4000" dirty="0"/>
              <a:t>/s</a:t>
            </a:r>
            <a:r>
              <a:rPr lang="en-US" altLang="en-US" sz="4000" baseline="30000" dirty="0"/>
              <a:t>2</a:t>
            </a:r>
            <a:r>
              <a:rPr lang="en-US" altLang="en-US" sz="4000" dirty="0"/>
              <a:t>, also called one </a:t>
            </a:r>
            <a:r>
              <a:rPr lang="en-US" altLang="en-US" sz="4000" dirty="0" err="1"/>
              <a:t>kepler</a:t>
            </a:r>
            <a:r>
              <a:rPr lang="en-US" altLang="en-US" sz="4000" dirty="0"/>
              <a:t>. </a:t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True</a:t>
            </a:r>
            <a:br>
              <a:rPr lang="en-US" altLang="en-US" sz="4000" dirty="0"/>
            </a:br>
            <a:r>
              <a:rPr lang="en-US" altLang="en-US" sz="4000" dirty="0" smtClean="0"/>
              <a:t>False</a:t>
            </a:r>
            <a:endParaRPr lang="en-US" alt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673601" y="3810000"/>
            <a:ext cx="5465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 defTabSz="457200"/>
            <a:r>
              <a:rPr lang="en-US" altLang="en-US" sz="6600" dirty="0">
                <a:solidFill>
                  <a:srgbClr val="FF0000"/>
                </a:solidFill>
              </a:rPr>
              <a:t>ANS:	F, newton </a:t>
            </a:r>
          </a:p>
        </p:txBody>
      </p:sp>
    </p:spTree>
    <p:extLst>
      <p:ext uri="{BB962C8B-B14F-4D97-AF65-F5344CB8AC3E}">
        <p14:creationId xmlns:p14="http://schemas.microsoft.com/office/powerpoint/2010/main" val="3622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4451" y="243869"/>
            <a:ext cx="8658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Page 44 of notebook </a:t>
            </a:r>
          </a:p>
          <a:p>
            <a:r>
              <a:rPr lang="en-US" sz="4000" b="1" dirty="0" smtClean="0"/>
              <a:t>DO NOW:                           11/23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14451" y="1832281"/>
            <a:ext cx="850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do force arrows tell us? 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100138" y="3114674"/>
            <a:ext cx="9801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The </a:t>
            </a:r>
            <a:r>
              <a:rPr lang="en-US" sz="4800" dirty="0">
                <a:solidFill>
                  <a:srgbClr val="FF0000"/>
                </a:solidFill>
              </a:rPr>
              <a:t>directions</a:t>
            </a:r>
            <a:r>
              <a:rPr lang="en-US" sz="4800" dirty="0"/>
              <a:t> of the arrows represent the direction of the</a:t>
            </a:r>
            <a:r>
              <a:rPr lang="en-US" sz="4800" dirty="0">
                <a:solidFill>
                  <a:srgbClr val="FF0000"/>
                </a:solidFill>
              </a:rPr>
              <a:t> FORCE</a:t>
            </a:r>
            <a:r>
              <a:rPr lang="en-US" sz="4800" dirty="0"/>
              <a:t>. While the </a:t>
            </a:r>
            <a:r>
              <a:rPr lang="en-US" sz="4800" dirty="0">
                <a:solidFill>
                  <a:srgbClr val="FF0000"/>
                </a:solidFill>
              </a:rPr>
              <a:t>length</a:t>
            </a:r>
            <a:r>
              <a:rPr lang="en-US" sz="4800" dirty="0"/>
              <a:t> of the represents: </a:t>
            </a:r>
            <a:r>
              <a:rPr lang="en-US" sz="4800" dirty="0">
                <a:solidFill>
                  <a:srgbClr val="FF0000"/>
                </a:solidFill>
              </a:rPr>
              <a:t>THE AMOUNT OF FORCE (WEIGHT/MASS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6088" y="1714500"/>
            <a:ext cx="61007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Balanced Forces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2709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8533" y="508000"/>
            <a:ext cx="509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Combining Forces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1" y="1715615"/>
            <a:ext cx="105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pc="-15" dirty="0">
                <a:latin typeface="Calibri" charset="0"/>
                <a:ea typeface="Calibri" charset="0"/>
                <a:cs typeface="Times New Roman" charset="0"/>
              </a:rPr>
              <a:t>Have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you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ever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helped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to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push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a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car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that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has</a:t>
            </a:r>
            <a:r>
              <a:rPr lang="en-US" sz="3600" spc="-9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run out</a:t>
            </a:r>
            <a:r>
              <a:rPr lang="en-US" sz="3600" spc="-115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of</a:t>
            </a:r>
            <a:r>
              <a:rPr lang="en-US" sz="3600" spc="-1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latin typeface="Calibri" charset="0"/>
                <a:ea typeface="Calibri" charset="0"/>
                <a:cs typeface="Times New Roman" charset="0"/>
              </a:rPr>
              <a:t>gas?</a:t>
            </a:r>
            <a:r>
              <a:rPr lang="en-US" sz="3600" spc="-115" dirty="0"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sz="3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0554" y="3255719"/>
            <a:ext cx="8897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you</a:t>
            </a:r>
            <a:r>
              <a:rPr lang="en-US" sz="3200" b="1" spc="-115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were</a:t>
            </a:r>
            <a:r>
              <a:rPr lang="en-US" sz="3200" b="1" spc="-11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taking</a:t>
            </a:r>
            <a:r>
              <a:rPr lang="en-US" sz="3200" b="1" spc="-11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advantage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of</a:t>
            </a:r>
            <a:r>
              <a:rPr lang="en-US" sz="3200" b="1" spc="-14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fact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that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forces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can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be</a:t>
            </a:r>
            <a:r>
              <a:rPr lang="en-US" sz="3200" b="1" spc="-15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combined.</a:t>
            </a:r>
            <a:r>
              <a:rPr lang="en-US" sz="3200" b="1" spc="-175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2" y="4945834"/>
            <a:ext cx="10245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The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individual</a:t>
            </a:r>
            <a:r>
              <a:rPr lang="en-US" sz="3200" b="1" spc="-1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1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force</a:t>
            </a:r>
            <a:r>
              <a:rPr lang="en-US" sz="3200" b="1" spc="-9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of</a:t>
            </a:r>
            <a:r>
              <a:rPr lang="en-US" sz="3200" b="1" spc="-7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each</a:t>
            </a:r>
            <a:r>
              <a:rPr lang="en-US" sz="3200" b="1" spc="-9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3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person’s</a:t>
            </a:r>
            <a:r>
              <a:rPr lang="en-US" sz="3200" b="1" spc="-8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push</a:t>
            </a:r>
            <a:r>
              <a:rPr lang="en-US" sz="3200" b="1" spc="-11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adds</a:t>
            </a:r>
            <a:r>
              <a:rPr lang="en-US" sz="3200" b="1" spc="-10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with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others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into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larger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force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that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allows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you</a:t>
            </a:r>
            <a:r>
              <a:rPr lang="en-US" sz="3200" b="1" spc="-7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to move</a:t>
            </a:r>
            <a:r>
              <a:rPr lang="en-US" sz="3200" b="1" spc="-13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200" b="1" spc="-130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200" b="1" spc="-15" dirty="0">
                <a:solidFill>
                  <a:schemeClr val="tx2">
                    <a:lumMod val="75000"/>
                  </a:schemeClr>
                </a:solidFill>
                <a:latin typeface="Calibri" charset="0"/>
                <a:ea typeface="Calibri" charset="0"/>
                <a:cs typeface="Times New Roman" charset="0"/>
              </a:rPr>
              <a:t>car.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0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262" y="1119343"/>
            <a:ext cx="10949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Combining </a:t>
            </a:r>
            <a:r>
              <a:rPr lang="en-US" sz="3600" spc="-65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</a:t>
            </a:r>
            <a:r>
              <a:rPr lang="en-US" sz="3600" spc="-6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arrows</a:t>
            </a:r>
            <a:r>
              <a:rPr lang="en-US" sz="3600" spc="-6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to</a:t>
            </a:r>
            <a:r>
              <a:rPr lang="en-US" sz="3600" spc="-6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show</a:t>
            </a:r>
            <a:r>
              <a:rPr lang="en-US" sz="3600" spc="-6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the result</a:t>
            </a:r>
            <a:r>
              <a:rPr lang="en-US" sz="3600" spc="-10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of</a:t>
            </a:r>
            <a:r>
              <a:rPr lang="en-US" sz="3600" spc="-8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how</a:t>
            </a:r>
            <a:r>
              <a:rPr lang="en-US" sz="3600" spc="-10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forces</a:t>
            </a:r>
            <a:r>
              <a:rPr lang="en-US" sz="3600" spc="-10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combine</a:t>
            </a:r>
            <a:endParaRPr lang="en-US" sz="36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234" y="196013"/>
            <a:ext cx="509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Combining Forces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139" y="4574038"/>
            <a:ext cx="11816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forces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in opposite</a:t>
            </a:r>
            <a:r>
              <a:rPr lang="en-US" sz="4000" spc="-4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directions</a:t>
            </a:r>
            <a:r>
              <a:rPr lang="en-US" sz="4000" spc="-4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subtract</a:t>
            </a:r>
            <a:r>
              <a:rPr lang="en-US" sz="4000" spc="-4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from</a:t>
            </a:r>
            <a:r>
              <a:rPr lang="en-US" sz="4000" spc="-4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one</a:t>
            </a:r>
            <a:r>
              <a:rPr lang="en-US" sz="4000" spc="-4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another. </a:t>
            </a:r>
            <a:endParaRPr lang="en-US" sz="40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9815" y="2791677"/>
            <a:ext cx="1781908" cy="8721"/>
          </a:xfrm>
          <a:prstGeom prst="straightConnector1">
            <a:avLst/>
          </a:prstGeom>
          <a:ln w="857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27727" y="2773204"/>
            <a:ext cx="1781908" cy="8721"/>
          </a:xfrm>
          <a:prstGeom prst="straightConnector1">
            <a:avLst/>
          </a:prstGeom>
          <a:ln w="857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039815" y="4339030"/>
            <a:ext cx="1781908" cy="8721"/>
          </a:xfrm>
          <a:prstGeom prst="straightConnector1">
            <a:avLst/>
          </a:prstGeom>
          <a:ln w="857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20211" y="4330308"/>
            <a:ext cx="1901317" cy="8722"/>
          </a:xfrm>
          <a:prstGeom prst="straightConnector1">
            <a:avLst/>
          </a:prstGeom>
          <a:ln w="857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56185" y="3914809"/>
            <a:ext cx="77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+</a:t>
            </a:r>
            <a:endParaRPr lang="en-US" sz="4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V="1">
            <a:off x="4056185" y="2405336"/>
            <a:ext cx="57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charset="0"/>
                <a:ea typeface="Calibri" charset="0"/>
                <a:cs typeface="Calibri" charset="0"/>
              </a:rPr>
              <a:t>+</a:t>
            </a:r>
            <a:endParaRPr lang="en-US" sz="4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3168" y="2338240"/>
            <a:ext cx="337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ADD </a:t>
            </a:r>
            <a:endParaRPr lang="en-US" sz="4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1698" y="3976365"/>
            <a:ext cx="337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SUBTRACT </a:t>
            </a:r>
            <a:endParaRPr lang="en-US" sz="4000" dirty="0">
              <a:solidFill>
                <a:srgbClr val="00B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5139" y="3104053"/>
            <a:ext cx="9642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forces</a:t>
            </a:r>
            <a:r>
              <a:rPr lang="en-US" sz="4400" spc="-10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in the same direction add together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7061698" y="4674881"/>
            <a:ext cx="4424006" cy="2468128"/>
          </a:xfrm>
          <a:prstGeom prst="irregularSeal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Just Like Displacement!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44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752600" y="1196975"/>
            <a:ext cx="8534400" cy="112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2800" dirty="0"/>
              <a:t>Forces can add together or subtract from one another.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77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7B32"/>
                </a:solidFill>
                <a:latin typeface="StoneSans-Bold" charset="0"/>
              </a:rPr>
              <a:t>Combining Forces</a:t>
            </a:r>
          </a:p>
        </p:txBody>
      </p:sp>
      <p:pic>
        <p:nvPicPr>
          <p:cNvPr id="14340" name="Picture 4" descr="HSPS_Ch12s1-p358-Arrw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1088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SPS_Ch12s1-p358-Arrw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1"/>
            <a:ext cx="4268788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HSPS_Ch12s1-p358-Arr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419600"/>
            <a:ext cx="2551113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71800" y="2362201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Adding forces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620000" y="2362201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Subtracting forces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334000" y="4419601"/>
            <a:ext cx="282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Equal and opposite forces</a:t>
            </a:r>
          </a:p>
        </p:txBody>
      </p:sp>
    </p:spTree>
    <p:extLst>
      <p:ext uri="{BB962C8B-B14F-4D97-AF65-F5344CB8AC3E}">
        <p14:creationId xmlns:p14="http://schemas.microsoft.com/office/powerpoint/2010/main" val="3674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2032" y="4267200"/>
            <a:ext cx="11136922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charset="0"/>
              </a:rPr>
              <a:t>Net force = the combined forces acting on an object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154" y="2050930"/>
            <a:ext cx="1097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231F20"/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600" spc="-70" dirty="0">
                <a:solidFill>
                  <a:srgbClr val="231F2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net</a:t>
            </a:r>
            <a:r>
              <a:rPr lang="en-US" sz="3600" b="1" spc="-85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force</a:t>
            </a:r>
            <a:r>
              <a:rPr lang="en-US" sz="3600" b="1" spc="-6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Calibri" charset="0"/>
                <a:cs typeface="Times New Roman" charset="0"/>
              </a:rPr>
              <a:t> </a:t>
            </a:r>
            <a:r>
              <a:rPr lang="en-US" sz="3600" dirty="0">
                <a:solidFill>
                  <a:srgbClr val="231F20"/>
                </a:solidFill>
                <a:latin typeface="Calibri" charset="0"/>
                <a:ea typeface="Calibri" charset="0"/>
                <a:cs typeface="Times New Roman" charset="0"/>
              </a:rPr>
              <a:t>is</a:t>
            </a:r>
            <a:r>
              <a:rPr lang="en-US" sz="3600" spc="-70" dirty="0">
                <a:solidFill>
                  <a:srgbClr val="231F2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600" b="1" spc="-7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overall</a:t>
            </a:r>
            <a:r>
              <a:rPr lang="en-US" sz="3600" b="1" spc="-7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force</a:t>
            </a:r>
            <a:r>
              <a:rPr lang="en-US" sz="3600" b="1" spc="-7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acting</a:t>
            </a:r>
            <a:r>
              <a:rPr lang="en-US" sz="3600" b="1" spc="-7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on</a:t>
            </a:r>
            <a:r>
              <a:rPr lang="en-US" sz="3600" b="1" spc="-70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an object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after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all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the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forces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are</a:t>
            </a:r>
            <a:r>
              <a:rPr lang="en-US" sz="3600" b="1" spc="-145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Calibri" charset="0"/>
                <a:ea typeface="Calibri" charset="0"/>
                <a:cs typeface="Times New Roman" charset="0"/>
              </a:rPr>
              <a:t>combined</a:t>
            </a:r>
            <a:r>
              <a:rPr 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986" y="890954"/>
            <a:ext cx="6330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Combining forces are called 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2092" y="844062"/>
            <a:ext cx="370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NET FORCES </a:t>
            </a:r>
            <a:endParaRPr lang="en-US" sz="400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39393" y="1910321"/>
            <a:ext cx="4649787" cy="2160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The wind pushes against the man and his umbrella. The push from the wind is a force.</a:t>
            </a:r>
          </a:p>
        </p:txBody>
      </p:sp>
      <p:pic>
        <p:nvPicPr>
          <p:cNvPr id="2051" name="Picture 25" descr="HSPS_Ch12s1-p356-Umbr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"/>
            <a:ext cx="5419725" cy="66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393" y="640699"/>
            <a:ext cx="46497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Describe what is happening in this picture? </a:t>
            </a:r>
          </a:p>
          <a:p>
            <a:pPr defTabSz="457200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7" y="4320990"/>
            <a:ext cx="5643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Thinking back to your Marshmallow challenge, what forces were acting on 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825" y="271464"/>
            <a:ext cx="2228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>
                <a:solidFill>
                  <a:prstClr val="black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189817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56613" y="4024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ea typeface="ＭＳ Ｐゴシック" charset="-128"/>
              </a:rPr>
              <a:t>Net </a:t>
            </a:r>
            <a:r>
              <a:rPr lang="en-US" altLang="en-US" sz="7200" dirty="0" smtClean="0">
                <a:ea typeface="ＭＳ Ｐゴシック" charset="-128"/>
              </a:rPr>
              <a:t>Force </a:t>
            </a:r>
            <a:r>
              <a:rPr lang="en-US" altLang="en-US" sz="7200" dirty="0" smtClean="0">
                <a:solidFill>
                  <a:srgbClr val="FF0000"/>
                </a:solidFill>
                <a:ea typeface="ＭＳ Ｐゴシック" charset="-128"/>
              </a:rPr>
              <a:t>(</a:t>
            </a:r>
            <a:r>
              <a:rPr lang="en-US" altLang="en-US" sz="7200" dirty="0" err="1">
                <a:solidFill>
                  <a:srgbClr val="FF0000"/>
                </a:solidFill>
                <a:ea typeface="ＭＳ Ｐゴシック" charset="-128"/>
              </a:rPr>
              <a:t>F</a:t>
            </a:r>
            <a:r>
              <a:rPr lang="en-US" altLang="en-US" sz="7200" baseline="-25000" dirty="0" err="1">
                <a:solidFill>
                  <a:srgbClr val="FF0000"/>
                </a:solidFill>
                <a:ea typeface="ＭＳ Ｐゴシック" charset="-128"/>
              </a:rPr>
              <a:t>net</a:t>
            </a:r>
            <a:r>
              <a:rPr lang="en-US" altLang="en-US" sz="7200" dirty="0">
                <a:solidFill>
                  <a:srgbClr val="FF0000"/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3"/>
          </p:nvPr>
        </p:nvSpPr>
        <p:spPr>
          <a:xfrm>
            <a:off x="756613" y="1343027"/>
            <a:ext cx="8229600" cy="162877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ea typeface="ＭＳ Ｐゴシック" charset="-128"/>
              </a:rPr>
              <a:t>Sum of all forces acting on an object.</a:t>
            </a:r>
          </a:p>
          <a:p>
            <a:pPr eaLnBrk="1" hangingPunct="1"/>
            <a:r>
              <a:rPr lang="en-US" altLang="en-US" sz="2400" dirty="0">
                <a:ea typeface="ＭＳ Ｐゴシック" charset="-128"/>
              </a:rPr>
              <a:t>If there is a net force acting on an object, the velocity of the object will change!!</a:t>
            </a:r>
          </a:p>
        </p:txBody>
      </p:sp>
      <p:pic>
        <p:nvPicPr>
          <p:cNvPr id="21507" name="Picture 4" descr="http://id.mind.net/~zona/mstm/physics/mechanics/forces/netForce/netf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http://id.mind.net/~zona/mstm/physics/mechanics/forces/netForce/netf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5105400"/>
            <a:ext cx="18288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5105400"/>
            <a:ext cx="18288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0" y="5867400"/>
            <a:ext cx="4572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53108"/>
          </a:xfrm>
        </p:spPr>
        <p:txBody>
          <a:bodyPr/>
          <a:lstStyle/>
          <a:p>
            <a:r>
              <a:rPr lang="en-US" b="1" dirty="0" smtClean="0"/>
              <a:t>C4U #2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71563" y="1372629"/>
            <a:ext cx="10030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What would be </a:t>
            </a:r>
            <a:r>
              <a:rPr lang="en-US" sz="4000" b="1" spc="-10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000" b="1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effect on the direction of the net </a:t>
            </a:r>
            <a:r>
              <a:rPr lang="en-US" sz="4000" b="1" spc="-15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force  </a:t>
            </a:r>
            <a:r>
              <a:rPr lang="en-US" sz="4000" b="1" dirty="0" smtClean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if </a:t>
            </a:r>
            <a:r>
              <a:rPr lang="en-US" sz="4000" b="1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some of the people push the </a:t>
            </a:r>
            <a:r>
              <a:rPr lang="en-US" sz="4000" b="1" spc="-10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car </a:t>
            </a:r>
            <a:r>
              <a:rPr lang="en-US" sz="4000" b="1" dirty="0">
                <a:solidFill>
                  <a:srgbClr val="231F20"/>
                </a:solidFill>
                <a:latin typeface="Calibri" charset="0"/>
                <a:ea typeface="Calibri" charset="0"/>
                <a:cs typeface="Calibri" charset="0"/>
              </a:rPr>
              <a:t>forward while others push it back- wards? 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7375" y="4196483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The net </a:t>
            </a:r>
            <a:r>
              <a:rPr lang="en-US" sz="3600" i="1" spc="-1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would be in </a:t>
            </a:r>
            <a:r>
              <a:rPr lang="en-US" sz="3600" i="1" spc="-1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the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direction of the people who </a:t>
            </a:r>
            <a:r>
              <a:rPr lang="en-US" sz="3600" i="1" spc="-1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were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pushing with</a:t>
            </a:r>
            <a:r>
              <a:rPr lang="en-US" sz="3600" i="1" spc="-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a</a:t>
            </a:r>
            <a:r>
              <a:rPr lang="en-US" sz="3600" i="1" spc="-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greater</a:t>
            </a:r>
            <a:r>
              <a:rPr lang="en-US" sz="3600" i="1" spc="-100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3600" i="1" spc="-15" dirty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force</a:t>
            </a:r>
            <a:r>
              <a:rPr lang="en-US" sz="3600" i="1" spc="-15" dirty="0" smtClean="0">
                <a:solidFill>
                  <a:srgbClr val="FF0000"/>
                </a:solidFill>
                <a:latin typeface="Calibri" charset="0"/>
                <a:ea typeface="Calibri" charset="0"/>
                <a:cs typeface="Times New Roman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407503"/>
            <a:ext cx="10364451" cy="1046160"/>
          </a:xfrm>
        </p:spPr>
        <p:txBody>
          <a:bodyPr/>
          <a:lstStyle/>
          <a:p>
            <a:r>
              <a:rPr lang="en-US" altLang="en-US" sz="4000" dirty="0">
                <a:latin typeface="Calibri" charset="0"/>
                <a:ea typeface="Calibri" charset="0"/>
                <a:cs typeface="Calibri" charset="0"/>
              </a:rPr>
              <a:t>Forces may </a:t>
            </a:r>
            <a:r>
              <a:rPr lang="en-US" altLang="en-US" sz="4000" dirty="0" smtClean="0">
                <a:latin typeface="Calibri" charset="0"/>
                <a:ea typeface="Calibri" charset="0"/>
                <a:cs typeface="Calibri" charset="0"/>
              </a:rPr>
              <a:t>be :</a:t>
            </a:r>
            <a:endParaRPr lang="en-US" altLang="en-US" sz="4000" b="1" dirty="0">
              <a:solidFill>
                <a:srgbClr val="99009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969" y="900108"/>
            <a:ext cx="2520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990099"/>
                </a:solidFill>
              </a:rPr>
              <a:t>balanced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8014340" y="1038164"/>
            <a:ext cx="3399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solidFill>
                  <a:srgbClr val="990099"/>
                </a:solidFill>
              </a:rPr>
              <a:t>unbalanced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420144" y="1869161"/>
            <a:ext cx="394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all forces acting on 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</a:rPr>
              <a:t>an </a:t>
            </a:r>
            <a:r>
              <a:rPr lang="en-US" altLang="en-US" sz="3600" dirty="0">
                <a:solidFill>
                  <a:srgbClr val="FF0000"/>
                </a:solidFill>
              </a:rPr>
              <a:t>object are equal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19" y="3261155"/>
            <a:ext cx="4659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3600" dirty="0"/>
              <a:t>There is </a:t>
            </a:r>
            <a:r>
              <a:rPr lang="en-US" altLang="en-US" sz="3600" b="1" dirty="0">
                <a:solidFill>
                  <a:srgbClr val="FF0000"/>
                </a:solidFill>
              </a:rPr>
              <a:t>NO MOTION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83" y="1712565"/>
            <a:ext cx="6401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one or more forces acting on </a:t>
            </a:r>
            <a:endParaRPr lang="en-US" altLang="en-US" sz="3600" dirty="0" smtClean="0">
              <a:solidFill>
                <a:srgbClr val="FF0000"/>
              </a:solidFill>
            </a:endParaRPr>
          </a:p>
          <a:p>
            <a:r>
              <a:rPr lang="en-US" altLang="en-US" sz="3600" dirty="0" smtClean="0">
                <a:solidFill>
                  <a:srgbClr val="FF0000"/>
                </a:solidFill>
              </a:rPr>
              <a:t>an </a:t>
            </a:r>
            <a:r>
              <a:rPr lang="en-US" altLang="en-US" sz="3600" dirty="0">
                <a:solidFill>
                  <a:srgbClr val="FF0000"/>
                </a:solidFill>
              </a:rPr>
              <a:t>object are stronger than others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6698" y="3022103"/>
            <a:ext cx="3415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There is </a:t>
            </a:r>
            <a:r>
              <a:rPr lang="en-US" altLang="en-US" sz="3600" b="1" dirty="0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491" y="4129278"/>
            <a:ext cx="4123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forces that are equal in magnitude, but opposite in direction!!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74879" y="3960654"/>
            <a:ext cx="4239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forces that are not equal in magnitude and opposite in direction!</a:t>
            </a:r>
          </a:p>
        </p:txBody>
      </p:sp>
    </p:spTree>
    <p:extLst>
      <p:ext uri="{BB962C8B-B14F-4D97-AF65-F5344CB8AC3E}">
        <p14:creationId xmlns:p14="http://schemas.microsoft.com/office/powerpoint/2010/main" val="1497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 descr="http://teachertech.rice.edu/participants/louviere/Newton/rock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913" y="1600201"/>
            <a:ext cx="2743200" cy="492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89974" y="4024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Balanced vs. Unbalanced </a:t>
            </a:r>
            <a:r>
              <a:rPr lang="en-US" altLang="en-US" dirty="0" smtClean="0">
                <a:ea typeface="ＭＳ Ｐゴシック" charset="-128"/>
              </a:rPr>
              <a:t>Forces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quarter" idx="13"/>
          </p:nvPr>
        </p:nvSpPr>
        <p:spPr>
          <a:xfrm>
            <a:off x="299173" y="1212609"/>
            <a:ext cx="5515708" cy="15961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Will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not cause a change in the motion of the object!!</a:t>
            </a:r>
          </a:p>
        </p:txBody>
      </p:sp>
      <p:sp>
        <p:nvSpPr>
          <p:cNvPr id="17412" name="Content Placeholder 4"/>
          <p:cNvSpPr>
            <a:spLocks noGrp="1"/>
          </p:cNvSpPr>
          <p:nvPr>
            <p:ph sz="quarter" idx="14"/>
          </p:nvPr>
        </p:nvSpPr>
        <p:spPr>
          <a:xfrm>
            <a:off x="6933888" y="1212609"/>
            <a:ext cx="5182225" cy="17994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lvl="1" indent="0" eaLnBrk="1" hangingPunct="1">
              <a:buNone/>
            </a:pPr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Will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cause a change in the motion of the object!!</a:t>
            </a:r>
          </a:p>
        </p:txBody>
      </p:sp>
      <p:pic>
        <p:nvPicPr>
          <p:cNvPr id="17413" name="Picture 4" descr="http://wisenet.wiltshire.gov.uk/documents/dsweb/GetRendition/Document-4362/html/index589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69" y="2500772"/>
            <a:ext cx="5615318" cy="259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C:\Documents and Settings\kcs user\Local Settings\Temporary Internet Files\Content.IE5\TSX3X3J8\MCj04260680000[1].wmf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305550"/>
            <a:ext cx="5873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9579" y="5374416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Balanced</a:t>
            </a:r>
            <a:endParaRPr lang="en-US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94111" y="4802095"/>
            <a:ext cx="2178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Unbalanced</a:t>
            </a:r>
            <a:endParaRPr lang="en-US" sz="32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176" y="5944012"/>
            <a:ext cx="444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An unlimited number of individual forces can act on an object to produce a net force of zero.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5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uild="p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61" y="275617"/>
            <a:ext cx="10364451" cy="1596177"/>
          </a:xfrm>
        </p:spPr>
        <p:txBody>
          <a:bodyPr/>
          <a:lstStyle/>
          <a:p>
            <a:r>
              <a:rPr lang="en-US" b="1" dirty="0" smtClean="0"/>
              <a:t>C4U # 3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66487" y="3011498"/>
            <a:ext cx="10059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latin typeface="Calibri" charset="0"/>
                <a:ea typeface="Calibri" charset="0"/>
                <a:cs typeface="Calibri" charset="0"/>
              </a:rPr>
              <a:t>When the forces on an object are balanced, the net force is zero, and there is no change in the object’s motion.</a:t>
            </a:r>
            <a:r>
              <a:rPr lang="en-US" altLang="en-US" sz="40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487" y="1714632"/>
            <a:ext cx="726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True or False </a:t>
            </a:r>
            <a:endParaRPr lang="en-US" sz="4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008711"/>
            <a:ext cx="202703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True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800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79938" y="1196976"/>
            <a:ext cx="10621108" cy="112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The two groups pull with equal forces in opposite directions. The forces combine to make a net force of zero.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77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7B32"/>
                </a:solidFill>
                <a:latin typeface="StoneSans-Bold" charset="0"/>
              </a:rPr>
              <a:t>Balanced </a:t>
            </a:r>
            <a:r>
              <a:rPr lang="en-US" altLang="en-US" sz="2800" b="1" dirty="0">
                <a:solidFill>
                  <a:srgbClr val="007B32"/>
                </a:solidFill>
                <a:latin typeface="StoneSans-Bold" charset="0"/>
              </a:rPr>
              <a:t>Forces</a:t>
            </a:r>
          </a:p>
        </p:txBody>
      </p:sp>
      <p:pic>
        <p:nvPicPr>
          <p:cNvPr id="10244" name="Picture 4" descr="HSPS_Ch12s1-p358-Tug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840503"/>
            <a:ext cx="886951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1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070098" y="665797"/>
            <a:ext cx="10785230" cy="128016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Balanced Forces = forces that are equal in size and in opposite directions   (no movement occurs)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9" y="2225040"/>
            <a:ext cx="441198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C4U # 3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4615" y="2214694"/>
            <a:ext cx="7268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True or False </a:t>
            </a:r>
            <a:endParaRPr lang="en-US" sz="4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999" y="3105835"/>
            <a:ext cx="98155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latin typeface="Calibri" charset="0"/>
                <a:ea typeface="Calibri" charset="0"/>
                <a:cs typeface="Calibri" charset="0"/>
              </a:rPr>
              <a:t>When an unbalanced force acts on an object, the object accelerates.</a:t>
            </a:r>
            <a:r>
              <a:rPr lang="en-US" altLang="en-US" sz="40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1889" y="4944547"/>
            <a:ext cx="15668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66725" y="554038"/>
            <a:ext cx="10491788" cy="177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0B4394"/>
                </a:solidFill>
                <a:ea typeface="Times New Roman" charset="0"/>
                <a:cs typeface="StoneSans-Bold" charset="0"/>
              </a:rPr>
              <a:t>Unbalanced Forces</a:t>
            </a:r>
            <a:endParaRPr lang="en-US" alt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An unbalanced force is a force that results when the net force acting on an object is not equal to zero.</a:t>
            </a:r>
          </a:p>
        </p:txBody>
      </p:sp>
      <p:pic>
        <p:nvPicPr>
          <p:cNvPr id="3074" name="Picture 2" descr="http://seapointcenter.com/wp-content/uploads/2013/01/Unbalancing-Force-250x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2325805"/>
            <a:ext cx="5657850" cy="416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6726" y="3119685"/>
            <a:ext cx="3619500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Unbalanced = the two forces are not equal, so that there is a movement in one direction.  </a:t>
            </a:r>
          </a:p>
        </p:txBody>
      </p:sp>
    </p:spTree>
    <p:extLst>
      <p:ext uri="{BB962C8B-B14F-4D97-AF65-F5344CB8AC3E}">
        <p14:creationId xmlns:p14="http://schemas.microsoft.com/office/powerpoint/2010/main" val="18070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Body/ FORCE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 </a:t>
            </a:r>
            <a:r>
              <a:rPr lang="en-US" sz="3200" b="1" dirty="0"/>
              <a:t>free</a:t>
            </a:r>
            <a:r>
              <a:rPr lang="en-US" sz="3200" dirty="0"/>
              <a:t>-</a:t>
            </a:r>
            <a:r>
              <a:rPr lang="en-US" sz="3200" b="1" dirty="0"/>
              <a:t>body diagram</a:t>
            </a:r>
            <a:r>
              <a:rPr lang="en-US" sz="3200" dirty="0"/>
              <a:t> is a </a:t>
            </a:r>
            <a:r>
              <a:rPr lang="en-US" sz="3600" b="1" dirty="0">
                <a:solidFill>
                  <a:srgbClr val="FF0000"/>
                </a:solidFill>
              </a:rPr>
              <a:t>sketch of an object </a:t>
            </a:r>
            <a:r>
              <a:rPr lang="en-US" sz="3600" b="1" dirty="0" smtClean="0">
                <a:solidFill>
                  <a:srgbClr val="FF0000"/>
                </a:solidFill>
              </a:rPr>
              <a:t>that </a:t>
            </a:r>
            <a:r>
              <a:rPr lang="en-US" sz="3600" b="1" dirty="0" err="1" smtClean="0">
                <a:solidFill>
                  <a:srgbClr val="FF0000"/>
                </a:solidFill>
              </a:rPr>
              <a:t>showes</a:t>
            </a:r>
            <a:r>
              <a:rPr lang="en-US" sz="3600" b="1" dirty="0" smtClean="0">
                <a:solidFill>
                  <a:srgbClr val="FF0000"/>
                </a:solidFill>
              </a:rPr>
              <a:t> all </a:t>
            </a:r>
            <a:r>
              <a:rPr lang="en-US" sz="3600" b="1" dirty="0">
                <a:solidFill>
                  <a:srgbClr val="FF0000"/>
                </a:solidFill>
              </a:rPr>
              <a:t>of the forces acting on </a:t>
            </a:r>
            <a:r>
              <a:rPr lang="en-US" sz="3600" b="1" dirty="0" smtClean="0">
                <a:solidFill>
                  <a:srgbClr val="FF0000"/>
                </a:solidFill>
              </a:rPr>
              <a:t>it.</a:t>
            </a:r>
          </a:p>
          <a:p>
            <a:endParaRPr lang="en-US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600201"/>
            <a:ext cx="5735024" cy="408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189317" y="713782"/>
            <a:ext cx="9442451" cy="60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ea typeface="Times New Roman" charset="0"/>
                <a:cs typeface="StoneSans" charset="0"/>
              </a:rPr>
              <a:t>How do forces affect the motion of an object?</a:t>
            </a:r>
            <a:endParaRPr lang="en-US" altLang="en-US" sz="2800" dirty="0" smtClean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9316" y="3313048"/>
            <a:ext cx="9934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en-US" sz="4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</a:t>
            </a:r>
            <a:r>
              <a:rPr lang="en-US" altLang="en-US" sz="44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force </a:t>
            </a:r>
            <a:r>
              <a:rPr lang="en-US" altLang="en-US" sz="4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</a:t>
            </a:r>
            <a:r>
              <a:rPr lang="en-US" altLang="en-US" sz="4400" dirty="0">
                <a:solidFill>
                  <a:srgbClr val="FF0000"/>
                </a:solidFill>
                <a:ea typeface="Times New Roman" charset="0"/>
                <a:cs typeface="Minion-Regular" charset="0"/>
              </a:rPr>
              <a:t>a push or a pull that acts on an object.</a:t>
            </a:r>
          </a:p>
        </p:txBody>
      </p:sp>
      <p:pic>
        <p:nvPicPr>
          <p:cNvPr id="5" name="Picture 4" descr="MCj010520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9829" y="5307418"/>
            <a:ext cx="1836739" cy="731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6" descr="MCj01052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5889" y="4940709"/>
            <a:ext cx="1847851" cy="733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79767" y="1988942"/>
            <a:ext cx="9652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 smtClean="0">
                <a:solidFill>
                  <a:prstClr val="black"/>
                </a:solidFill>
              </a:rPr>
              <a:t>First we need to define the word </a:t>
            </a:r>
            <a:r>
              <a:rPr lang="en-US" altLang="en-US" sz="4000" b="1" u="sng" dirty="0" smtClean="0">
                <a:solidFill>
                  <a:srgbClr val="990099"/>
                </a:solidFill>
              </a:rPr>
              <a:t>FORCE</a:t>
            </a:r>
            <a:r>
              <a:rPr lang="en-US" altLang="en-US" sz="4000" dirty="0" smtClean="0">
                <a:solidFill>
                  <a:prstClr val="black"/>
                </a:solidFill>
              </a:rPr>
              <a:t>:</a:t>
            </a:r>
            <a:endParaRPr lang="en-US" altLang="en-US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0916" y="4740719"/>
            <a:ext cx="40312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altLang="en-US" sz="3600" dirty="0">
                <a:solidFill>
                  <a:prstClr val="black"/>
                </a:solidFill>
              </a:rPr>
              <a:t>Two types of forces</a:t>
            </a:r>
          </a:p>
          <a:p>
            <a:pPr lvl="1" defTabSz="457200"/>
            <a:r>
              <a:rPr lang="en-US" altLang="en-US" sz="3200" dirty="0">
                <a:solidFill>
                  <a:srgbClr val="FF3300"/>
                </a:solidFill>
              </a:rPr>
              <a:t>Pushes</a:t>
            </a:r>
          </a:p>
          <a:p>
            <a:pPr lvl="1" defTabSz="457200"/>
            <a:r>
              <a:rPr lang="en-US" altLang="en-US" sz="3200" dirty="0">
                <a:solidFill>
                  <a:srgbClr val="0000FF"/>
                </a:solidFill>
              </a:rPr>
              <a:t>Pulls</a:t>
            </a:r>
          </a:p>
        </p:txBody>
      </p:sp>
    </p:spTree>
    <p:extLst>
      <p:ext uri="{BB962C8B-B14F-4D97-AF65-F5344CB8AC3E}">
        <p14:creationId xmlns:p14="http://schemas.microsoft.com/office/powerpoint/2010/main" val="338241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63512"/>
            <a:ext cx="5853113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 NOW  11/24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513" y="3408918"/>
            <a:ext cx="4257676" cy="1839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itchFamily="18" charset="0"/>
              </a:rPr>
              <a:t>2. draw </a:t>
            </a:r>
            <a:r>
              <a:rPr lang="en-US" sz="3200" b="1" dirty="0">
                <a:latin typeface="Cambria" pitchFamily="18" charset="0"/>
              </a:rPr>
              <a:t>a picture to represent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balanced </a:t>
            </a:r>
            <a:r>
              <a:rPr lang="en-US" sz="3200" b="1" dirty="0" smtClean="0">
                <a:latin typeface="Cambria" pitchFamily="18" charset="0"/>
              </a:rPr>
              <a:t>forces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871537" y="1246187"/>
            <a:ext cx="48291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itchFamily="18" charset="0"/>
              </a:rPr>
              <a:t>1. draw a picture to represent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unbalanced</a:t>
            </a:r>
            <a:r>
              <a:rPr lang="en-US" sz="3200" b="1" dirty="0" smtClean="0">
                <a:latin typeface="Cambria" pitchFamily="18" charset="0"/>
              </a:rPr>
              <a:t> forces</a:t>
            </a:r>
            <a:endParaRPr lang="en-US" sz="3200" b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9" y="194229"/>
            <a:ext cx="243840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00713" y="3680195"/>
            <a:ext cx="4020176" cy="213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3. Balanced or </a:t>
            </a:r>
            <a:r>
              <a:rPr lang="en-US" altLang="en-US" sz="3200" b="1" dirty="0" smtClean="0">
                <a:latin typeface="Cambria" pitchFamily="18" charset="0"/>
                <a:ea typeface="ＭＳ Ｐゴシック" charset="-128"/>
              </a:rPr>
              <a:t>Unbalanced</a:t>
            </a:r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?</a:t>
            </a:r>
          </a:p>
          <a:p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/>
            </a:r>
            <a:br>
              <a:rPr lang="en-US" altLang="en-US" b="1" dirty="0" smtClean="0">
                <a:latin typeface="Cambria" pitchFamily="18" charset="0"/>
                <a:ea typeface="ＭＳ Ｐゴシック" charset="-128"/>
              </a:rPr>
            </a:br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Find </a:t>
            </a:r>
            <a:r>
              <a:rPr lang="en-US" altLang="en-US" b="1" dirty="0">
                <a:latin typeface="Cambria" pitchFamily="18" charset="0"/>
                <a:ea typeface="ＭＳ Ｐゴシック" charset="-128"/>
              </a:rPr>
              <a:t>the </a:t>
            </a:r>
            <a:r>
              <a:rPr lang="en-US" b="1" dirty="0" err="1">
                <a:latin typeface="Cambria" pitchFamily="18" charset="0"/>
              </a:rPr>
              <a:t>F</a:t>
            </a:r>
            <a:r>
              <a:rPr lang="en-US" b="1" baseline="-25000" dirty="0" err="1">
                <a:latin typeface="Cambria" pitchFamily="18" charset="0"/>
              </a:rPr>
              <a:t>net</a:t>
            </a:r>
            <a:endParaRPr lang="en-US" altLang="en-US" b="1" baseline="-25000" dirty="0">
              <a:latin typeface="Cambria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3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Balanced or Unbalanced?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Find the Net Force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2819401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latin typeface="Calibri" charset="0"/>
              </a:rPr>
              <a:t>Unbalanced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4572001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5400">
                <a:latin typeface="Calibri" charset="0"/>
              </a:rPr>
              <a:t>F</a:t>
            </a:r>
            <a:r>
              <a:rPr lang="en-US" altLang="en-US" sz="5400" baseline="-25000">
                <a:latin typeface="Calibri" charset="0"/>
              </a:rPr>
              <a:t>Net</a:t>
            </a:r>
            <a:r>
              <a:rPr lang="en-US" altLang="en-US" sz="5400">
                <a:latin typeface="Calibri" charset="0"/>
              </a:rPr>
              <a:t> = 130 N down 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3400"/>
            <a:ext cx="24384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4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163512"/>
            <a:ext cx="5853113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 NOW  11/24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513" y="3408918"/>
            <a:ext cx="4257676" cy="1839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itchFamily="18" charset="0"/>
              </a:rPr>
              <a:t>2. draw </a:t>
            </a:r>
            <a:r>
              <a:rPr lang="en-US" sz="3200" b="1" dirty="0">
                <a:latin typeface="Cambria" pitchFamily="18" charset="0"/>
              </a:rPr>
              <a:t>a picture to represent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balanced </a:t>
            </a:r>
            <a:r>
              <a:rPr lang="en-US" sz="3200" b="1" dirty="0" smtClean="0">
                <a:latin typeface="Cambria" pitchFamily="18" charset="0"/>
              </a:rPr>
              <a:t>forces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871537" y="1246187"/>
            <a:ext cx="48291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mbria" pitchFamily="18" charset="0"/>
              </a:rPr>
              <a:t>1. draw a picture to represent </a:t>
            </a: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</a:rPr>
              <a:t>unbalanced</a:t>
            </a:r>
            <a:r>
              <a:rPr lang="en-US" sz="3200" b="1" dirty="0" smtClean="0">
                <a:latin typeface="Cambria" pitchFamily="18" charset="0"/>
              </a:rPr>
              <a:t> forces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8013" y="981313"/>
            <a:ext cx="4020176" cy="213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3. Balanced or </a:t>
            </a:r>
            <a:r>
              <a:rPr lang="en-US" altLang="en-US" sz="3200" b="1" dirty="0" smtClean="0">
                <a:latin typeface="Cambria" pitchFamily="18" charset="0"/>
                <a:ea typeface="ＭＳ Ｐゴシック" charset="-128"/>
              </a:rPr>
              <a:t>Unbalanced</a:t>
            </a:r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?</a:t>
            </a:r>
          </a:p>
          <a:p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/>
            </a:r>
            <a:br>
              <a:rPr lang="en-US" altLang="en-US" b="1" dirty="0" smtClean="0">
                <a:latin typeface="Cambria" pitchFamily="18" charset="0"/>
                <a:ea typeface="ＭＳ Ｐゴシック" charset="-128"/>
              </a:rPr>
            </a:br>
            <a:r>
              <a:rPr lang="en-US" altLang="en-US" b="1" dirty="0" smtClean="0">
                <a:latin typeface="Cambria" pitchFamily="18" charset="0"/>
                <a:ea typeface="ＭＳ Ｐゴシック" charset="-128"/>
              </a:rPr>
              <a:t>Find </a:t>
            </a:r>
            <a:r>
              <a:rPr lang="en-US" altLang="en-US" b="1" dirty="0">
                <a:latin typeface="Cambria" pitchFamily="18" charset="0"/>
                <a:ea typeface="ＭＳ Ｐゴシック" charset="-128"/>
              </a:rPr>
              <a:t>the </a:t>
            </a:r>
            <a:r>
              <a:rPr lang="en-US" b="1" dirty="0" err="1">
                <a:latin typeface="Cambria" pitchFamily="18" charset="0"/>
              </a:rPr>
              <a:t>F</a:t>
            </a:r>
            <a:r>
              <a:rPr lang="en-US" b="1" baseline="-25000" dirty="0" err="1">
                <a:latin typeface="Cambria" pitchFamily="18" charset="0"/>
              </a:rPr>
              <a:t>net</a:t>
            </a:r>
            <a:endParaRPr lang="en-US" altLang="en-US" b="1" baseline="-25000" dirty="0">
              <a:latin typeface="Cambria" pitchFamily="18" charset="0"/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2" y="3408918"/>
            <a:ext cx="6615111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Unbalanced?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Find the Net Force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3886201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latin typeface="Calibri" charset="0"/>
              </a:rPr>
              <a:t>Unbalanced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50292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charset="0"/>
              </a:rPr>
              <a:t>F</a:t>
            </a:r>
            <a:r>
              <a:rPr lang="en-US" altLang="en-US" sz="6000" baseline="-25000">
                <a:latin typeface="Calibri" charset="0"/>
              </a:rPr>
              <a:t>Net</a:t>
            </a:r>
            <a:r>
              <a:rPr lang="en-US" altLang="en-US" sz="6000">
                <a:latin typeface="Calibri" charset="0"/>
              </a:rPr>
              <a:t> = 10 N Right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72009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86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50" y="242887"/>
            <a:ext cx="6313488" cy="64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12" y="242887"/>
            <a:ext cx="2696651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" y="557213"/>
            <a:ext cx="115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HW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971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xfrm>
            <a:off x="837574" y="146721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 sz="4800">
                <a:ea typeface="ＭＳ Ｐゴシック" charset="-128"/>
              </a:rPr>
              <a:t>Are the forces Balanced or Unbalanced?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2084773"/>
            <a:ext cx="5638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276600"/>
            <a:ext cx="53387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800601"/>
            <a:ext cx="55403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2133601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Calibri" charset="0"/>
              </a:rPr>
              <a:t>Balanced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23989"/>
            <a:ext cx="2667000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24800" y="28956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>
                <a:latin typeface="Calibri" charset="0"/>
              </a:rPr>
              <a:t>Balanced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581400" y="3657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Unbalanced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52578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Calibri" charset="0"/>
              </a:rPr>
              <a:t>Unbalanced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03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1"/>
            <a:ext cx="64071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3352800" y="38100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en-US" sz="4800">
                <a:latin typeface="Calibri" charset="0"/>
              </a:rPr>
              <a:t>Balanced</a:t>
            </a:r>
          </a:p>
          <a:p>
            <a:pPr eaLnBrk="1" hangingPunct="1">
              <a:buFontTx/>
              <a:buAutoNum type="alphaUcPeriod"/>
            </a:pPr>
            <a:r>
              <a:rPr lang="en-US" altLang="en-US" sz="4800">
                <a:latin typeface="Calibri" charset="0"/>
              </a:rPr>
              <a:t>Unbalanced</a:t>
            </a:r>
          </a:p>
        </p:txBody>
      </p:sp>
      <p:sp>
        <p:nvSpPr>
          <p:cNvPr id="5" name="Smiley Face 4"/>
          <p:cNvSpPr/>
          <p:nvPr/>
        </p:nvSpPr>
        <p:spPr>
          <a:xfrm>
            <a:off x="6934200" y="4648200"/>
            <a:ext cx="914400" cy="8382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2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Unbalanced: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352800" y="3810000"/>
            <a:ext cx="5410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en-US" sz="4800">
                <a:latin typeface="Calibri" charset="0"/>
              </a:rPr>
              <a:t>Balanced</a:t>
            </a:r>
          </a:p>
          <a:p>
            <a:pPr eaLnBrk="1" hangingPunct="1">
              <a:buFontTx/>
              <a:buAutoNum type="alphaUcPeriod"/>
            </a:pPr>
            <a:r>
              <a:rPr lang="en-US" altLang="en-US" sz="4800">
                <a:latin typeface="Calibri" charset="0"/>
              </a:rPr>
              <a:t>Unbalanced</a:t>
            </a:r>
          </a:p>
        </p:txBody>
      </p:sp>
      <p:sp>
        <p:nvSpPr>
          <p:cNvPr id="5" name="Smiley Face 4"/>
          <p:cNvSpPr/>
          <p:nvPr/>
        </p:nvSpPr>
        <p:spPr>
          <a:xfrm>
            <a:off x="6324600" y="3733800"/>
            <a:ext cx="914400" cy="838200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68595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8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Unbalanced?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Find the Net Force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752600"/>
            <a:ext cx="62912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4191001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>
                <a:latin typeface="Calibri" charset="0"/>
              </a:rPr>
              <a:t>Unbalanced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0" y="50292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charset="0"/>
              </a:rPr>
              <a:t>F</a:t>
            </a:r>
            <a:r>
              <a:rPr lang="en-US" altLang="en-US" sz="6000" baseline="-25000">
                <a:latin typeface="Calibri" charset="0"/>
              </a:rPr>
              <a:t>Net</a:t>
            </a:r>
            <a:r>
              <a:rPr lang="en-US" altLang="en-US" sz="6000">
                <a:latin typeface="Calibri" charset="0"/>
              </a:rPr>
              <a:t> = 30 N  left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4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Unbalanced?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Find the Net Force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3886201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latin typeface="Calibri" charset="0"/>
              </a:rPr>
              <a:t>Balanced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91000" y="5029200"/>
            <a:ext cx="647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charset="0"/>
              </a:rPr>
              <a:t>F</a:t>
            </a:r>
            <a:r>
              <a:rPr lang="en-US" altLang="en-US" sz="6000" baseline="-25000">
                <a:latin typeface="Calibri" charset="0"/>
              </a:rPr>
              <a:t>Net</a:t>
            </a:r>
            <a:r>
              <a:rPr lang="en-US" altLang="en-US" sz="6000">
                <a:latin typeface="Calibri" charset="0"/>
              </a:rPr>
              <a:t> = 0 N 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057401"/>
            <a:ext cx="70151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12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eachertech.rice.edu/participants/louviere/Newton/kicksoc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11" y="448574"/>
            <a:ext cx="2209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3200" y="1752600"/>
            <a:ext cx="10488707" cy="3648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</a:pPr>
            <a:r>
              <a:rPr lang="en-US" altLang="en-US" sz="3600" b="1" dirty="0" smtClean="0">
                <a:solidFill>
                  <a:srgbClr val="FF0000"/>
                </a:solidFill>
              </a:rPr>
              <a:t>accelerating </a:t>
            </a:r>
            <a:r>
              <a:rPr lang="en-US" altLang="en-US" sz="3600" b="1" dirty="0">
                <a:solidFill>
                  <a:srgbClr val="FF0000"/>
                </a:solidFill>
              </a:rPr>
              <a:t>a moving object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by: </a:t>
            </a:r>
          </a:p>
          <a:p>
            <a:pPr lvl="2">
              <a:buClr>
                <a:prstClr val="black"/>
              </a:buClr>
            </a:pPr>
            <a:r>
              <a:rPr lang="en-US" altLang="en-US" sz="3200" b="1" dirty="0" smtClean="0">
                <a:solidFill>
                  <a:srgbClr val="FF0000"/>
                </a:solidFill>
              </a:rPr>
              <a:t>changing </a:t>
            </a:r>
            <a:r>
              <a:rPr lang="en-US" altLang="en-US" sz="3200" b="1" dirty="0">
                <a:solidFill>
                  <a:srgbClr val="FF0000"/>
                </a:solidFill>
              </a:rPr>
              <a:t>the object’s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speed</a:t>
            </a:r>
          </a:p>
          <a:p>
            <a:pPr lvl="2">
              <a:buClr>
                <a:prstClr val="black"/>
              </a:buClr>
            </a:pPr>
            <a:r>
              <a:rPr lang="en-US" altLang="en-US" sz="3200" b="1" dirty="0" smtClean="0">
                <a:solidFill>
                  <a:srgbClr val="FF0000"/>
                </a:solidFill>
              </a:rPr>
              <a:t>Changing the object’s  </a:t>
            </a:r>
            <a:r>
              <a:rPr lang="en-US" altLang="en-US" sz="3200" b="1" dirty="0">
                <a:solidFill>
                  <a:srgbClr val="FF0000"/>
                </a:solidFill>
              </a:rPr>
              <a:t>direction.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endParaRPr lang="en-US" altLang="en-US" sz="3200" dirty="0" smtClean="0">
              <a:solidFill>
                <a:srgbClr val="FF0000"/>
              </a:solidFill>
            </a:endParaRPr>
          </a:p>
          <a:p>
            <a:pPr>
              <a:buClr>
                <a:prstClr val="black"/>
              </a:buClr>
            </a:pPr>
            <a:r>
              <a:rPr lang="en-US" altLang="en-US" sz="3600" b="1" dirty="0">
                <a:solidFill>
                  <a:srgbClr val="FF0000"/>
                </a:solidFill>
              </a:rPr>
              <a:t>cause a resting object to move</a:t>
            </a:r>
            <a:endParaRPr lang="en-US" altLang="en-US" sz="3400" dirty="0">
              <a:solidFill>
                <a:srgbClr val="FF0000"/>
              </a:solidFill>
            </a:endParaRPr>
          </a:p>
        </p:txBody>
      </p:sp>
      <p:pic>
        <p:nvPicPr>
          <p:cNvPr id="7" name="Picture 4" descr="http://teachertech.rice.edu/participants/louviere/Newton/kickbri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11" y="3933529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7811" y="4586025"/>
            <a:ext cx="8630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/>
            <a:r>
              <a:rPr lang="en-US" altLang="en-US" sz="4800" dirty="0">
                <a:solidFill>
                  <a:prstClr val="black"/>
                </a:solidFill>
                <a:ea typeface="ＭＳ Ｐゴシック" charset="-128"/>
              </a:rPr>
              <a:t>It is a </a:t>
            </a:r>
            <a:r>
              <a:rPr lang="en-US" altLang="en-US" sz="4800" dirty="0">
                <a:solidFill>
                  <a:srgbClr val="FF0000"/>
                </a:solidFill>
                <a:ea typeface="ＭＳ Ｐゴシック" charset="-128"/>
              </a:rPr>
              <a:t>vector</a:t>
            </a:r>
            <a:r>
              <a:rPr lang="en-US" altLang="en-US" sz="4800" dirty="0">
                <a:solidFill>
                  <a:prstClr val="black"/>
                </a:solidFill>
                <a:ea typeface="ＭＳ Ｐゴシック" charset="-128"/>
              </a:rPr>
              <a:t> quantity.</a:t>
            </a:r>
          </a:p>
          <a:p>
            <a:pPr lvl="2" defTabSz="457200"/>
            <a:r>
              <a:rPr lang="en-US" altLang="en-US" sz="4800" dirty="0">
                <a:solidFill>
                  <a:prstClr val="black"/>
                </a:solidFill>
                <a:ea typeface="ＭＳ Ｐゴシック" charset="-128"/>
              </a:rPr>
              <a:t>Direction is important!!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963" y="448576"/>
            <a:ext cx="6935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b="1" dirty="0">
                <a:solidFill>
                  <a:prstClr val="black"/>
                </a:solidFill>
              </a:rPr>
              <a:t>A force can cause motion: </a:t>
            </a:r>
          </a:p>
        </p:txBody>
      </p:sp>
    </p:spTree>
    <p:extLst>
      <p:ext uri="{BB962C8B-B14F-4D97-AF65-F5344CB8AC3E}">
        <p14:creationId xmlns:p14="http://schemas.microsoft.com/office/powerpoint/2010/main" val="30477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54218" y="234636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Balanced or Unbalanced?</a:t>
            </a:r>
            <a:br>
              <a:rPr lang="en-US" altLang="en-US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Find the Net Force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3657601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latin typeface="Calibri" charset="0"/>
              </a:rPr>
              <a:t>unbalanced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4572001"/>
            <a:ext cx="525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5400">
                <a:latin typeface="Calibri" charset="0"/>
              </a:rPr>
              <a:t>F</a:t>
            </a:r>
            <a:r>
              <a:rPr lang="en-US" altLang="en-US" sz="5400" baseline="-25000">
                <a:latin typeface="Calibri" charset="0"/>
              </a:rPr>
              <a:t>Net</a:t>
            </a:r>
            <a:r>
              <a:rPr lang="en-US" altLang="en-US" sz="5400">
                <a:latin typeface="Calibri" charset="0"/>
              </a:rPr>
              <a:t> = 360 N right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1"/>
            <a:ext cx="511968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7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 is the net force determined when two forces act in the same direction on an object?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7213" y="2367092"/>
            <a:ext cx="11187112" cy="390512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sz="2800" dirty="0" smtClean="0"/>
              <a:t>The </a:t>
            </a:r>
            <a:r>
              <a:rPr lang="en-US" sz="2800" dirty="0"/>
              <a:t>forces are </a:t>
            </a:r>
            <a:r>
              <a:rPr lang="en-US" sz="2800" dirty="0" smtClean="0"/>
              <a:t>Subtracted. </a:t>
            </a:r>
            <a:r>
              <a:rPr lang="en-US" sz="2800" dirty="0"/>
              <a:t>The direction is the same as the </a:t>
            </a:r>
            <a:r>
              <a:rPr lang="en-US" sz="2800" dirty="0" smtClean="0"/>
              <a:t>forces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sz="2800" spc="-15" dirty="0">
                <a:ea typeface="Calibri" charset="0"/>
                <a:cs typeface="Times New Roman" charset="0"/>
              </a:rPr>
              <a:t>The forces are added. The direction is  </a:t>
            </a:r>
            <a:r>
              <a:rPr lang="en-US" sz="2800" spc="-15" dirty="0" smtClean="0">
                <a:ea typeface="Calibri" charset="0"/>
                <a:cs typeface="Times New Roman" charset="0"/>
              </a:rPr>
              <a:t>opposite as </a:t>
            </a:r>
            <a:r>
              <a:rPr lang="en-US" sz="2800" spc="-15" dirty="0">
                <a:ea typeface="Calibri" charset="0"/>
                <a:cs typeface="Times New Roman" charset="0"/>
              </a:rPr>
              <a:t>the </a:t>
            </a:r>
            <a:r>
              <a:rPr lang="en-US" sz="2800" spc="-15" dirty="0" smtClean="0">
                <a:ea typeface="Calibri" charset="0"/>
                <a:cs typeface="Times New Roman" charset="0"/>
              </a:rPr>
              <a:t>forces</a:t>
            </a:r>
          </a:p>
          <a:p>
            <a:pPr marL="457200" indent="-457200">
              <a:lnSpc>
                <a:spcPct val="200000"/>
              </a:lnSpc>
              <a:buAutoNum type="alphaUcPeriod"/>
            </a:pPr>
            <a:r>
              <a:rPr lang="en-US" sz="2800" dirty="0" smtClean="0"/>
              <a:t>The </a:t>
            </a:r>
            <a:r>
              <a:rPr lang="en-US" sz="2800" dirty="0"/>
              <a:t>forces are added. The direction is the same as the forces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28625" y="5300663"/>
            <a:ext cx="742950" cy="8286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/>
                <a:ea typeface="+mj-ea"/>
              </a:rPr>
              <a:t>Find the Net force in the diagram below:</a:t>
            </a:r>
            <a:endParaRPr lang="en-US" dirty="0">
              <a:solidFill>
                <a:schemeClr val="tx2"/>
              </a:solidFill>
              <a:latin typeface="Arial"/>
              <a:ea typeface="+mj-ea"/>
            </a:endParaRPr>
          </a:p>
        </p:txBody>
      </p:sp>
      <p:sp>
        <p:nvSpPr>
          <p:cNvPr id="27650" name="Text Placeholder 2"/>
          <p:cNvSpPr>
            <a:spLocks noGrp="1"/>
          </p:cNvSpPr>
          <p:nvPr>
            <p:ph type="body" idx="1"/>
          </p:nvPr>
        </p:nvSpPr>
        <p:spPr>
          <a:xfrm>
            <a:off x="1981200" y="3657601"/>
            <a:ext cx="8229600" cy="2468563"/>
          </a:xfrm>
        </p:spPr>
        <p:txBody>
          <a:bodyPr/>
          <a:lstStyle/>
          <a:p>
            <a:pPr marL="514350" indent="-514350">
              <a:buFont typeface="Arial" charset="0"/>
              <a:buAutoNum type="alphaUcParenR"/>
            </a:pPr>
            <a:r>
              <a:rPr lang="en-US" altLang="en-US">
                <a:latin typeface="Arial" charset="0"/>
                <a:ea typeface="ＭＳ Ｐゴシック" charset="-128"/>
              </a:rPr>
              <a:t>120 N right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>
                <a:latin typeface="Arial" charset="0"/>
                <a:ea typeface="ＭＳ Ｐゴシック" charset="-128"/>
              </a:rPr>
              <a:t>120 N left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>
                <a:latin typeface="Arial" charset="0"/>
                <a:ea typeface="ＭＳ Ｐゴシック" charset="-128"/>
              </a:rPr>
              <a:t>20 N right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>
                <a:latin typeface="Arial" charset="0"/>
                <a:ea typeface="ＭＳ Ｐゴシック" charset="-128"/>
              </a:rPr>
              <a:t>20 N left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752601"/>
            <a:ext cx="5419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1981200" y="5072064"/>
            <a:ext cx="600074" cy="5143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2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two  arrows directly oppose one another and are different in size, what will be the direction of the net force?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3200" dirty="0" smtClean="0"/>
              <a:t>The </a:t>
            </a:r>
            <a:r>
              <a:rPr lang="en-US" sz="3200" dirty="0"/>
              <a:t>direction of the net force will be </a:t>
            </a:r>
            <a:r>
              <a:rPr lang="en-US" sz="3200" dirty="0">
                <a:solidFill>
                  <a:srgbClr val="FF0000"/>
                </a:solidFill>
              </a:rPr>
              <a:t>the same   </a:t>
            </a:r>
            <a:r>
              <a:rPr lang="en-US" sz="3200" dirty="0"/>
              <a:t>as the direction of the longer arrow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B. The </a:t>
            </a:r>
            <a:r>
              <a:rPr lang="en-US" sz="3200" dirty="0"/>
              <a:t>direction of the net force will </a:t>
            </a:r>
            <a:r>
              <a:rPr lang="en-US" sz="3200" dirty="0">
                <a:solidFill>
                  <a:srgbClr val="FF0000"/>
                </a:solidFill>
              </a:rPr>
              <a:t>be </a:t>
            </a:r>
            <a:r>
              <a:rPr lang="en-US" sz="3200" dirty="0" smtClean="0">
                <a:solidFill>
                  <a:srgbClr val="FF0000"/>
                </a:solidFill>
              </a:rPr>
              <a:t>opposite </a:t>
            </a:r>
            <a:r>
              <a:rPr lang="en-US" sz="3200" dirty="0" smtClean="0"/>
              <a:t>the </a:t>
            </a:r>
            <a:r>
              <a:rPr lang="en-US" sz="3200" dirty="0"/>
              <a:t>direction of the longer arrow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5-Point Star 4"/>
          <p:cNvSpPr/>
          <p:nvPr/>
        </p:nvSpPr>
        <p:spPr>
          <a:xfrm>
            <a:off x="381000" y="2214694"/>
            <a:ext cx="1333500" cy="115728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latin typeface="Arial" charset="0"/>
                <a:ea typeface="ＭＳ Ｐゴシック" charset="-128"/>
              </a:rPr>
              <a:t>Determine the Net Force: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idx="1"/>
          </p:nvPr>
        </p:nvSpPr>
        <p:spPr>
          <a:xfrm>
            <a:off x="1981200" y="3200401"/>
            <a:ext cx="8229600" cy="2925763"/>
          </a:xfrm>
        </p:spPr>
        <p:txBody>
          <a:bodyPr/>
          <a:lstStyle/>
          <a:p>
            <a:pPr marL="514350" indent="-514350">
              <a:buFont typeface="Arial" charset="0"/>
              <a:buAutoNum type="alphaUcParenR"/>
            </a:pPr>
            <a:r>
              <a:rPr lang="en-US" altLang="en-US" dirty="0">
                <a:latin typeface="Arial" charset="0"/>
                <a:ea typeface="ＭＳ Ｐゴシック" charset="-128"/>
              </a:rPr>
              <a:t>10 N right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 dirty="0">
                <a:latin typeface="Arial" charset="0"/>
                <a:ea typeface="ＭＳ Ｐゴシック" charset="-128"/>
              </a:rPr>
              <a:t>150 N right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 dirty="0">
                <a:latin typeface="Arial" charset="0"/>
                <a:ea typeface="ＭＳ Ｐゴシック" charset="-128"/>
              </a:rPr>
              <a:t>160 N right</a:t>
            </a:r>
          </a:p>
          <a:p>
            <a:pPr marL="514350" indent="-514350">
              <a:buFont typeface="Arial" charset="0"/>
              <a:buAutoNum type="alphaUcParenR"/>
            </a:pPr>
            <a:r>
              <a:rPr lang="en-US" altLang="en-US" dirty="0">
                <a:latin typeface="Arial" charset="0"/>
                <a:ea typeface="ＭＳ Ｐゴシック" charset="-128"/>
              </a:rPr>
              <a:t>150 N left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1"/>
            <a:ext cx="502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1828799" y="3671884"/>
            <a:ext cx="714375" cy="6000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9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750277" y="264319"/>
            <a:ext cx="10902461" cy="288893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430" b="1" dirty="0" smtClean="0">
                <a:solidFill>
                  <a:srgbClr val="000000"/>
                </a:solidFill>
                <a:latin typeface="Arial" charset="0"/>
              </a:rPr>
              <a:t>CFU #4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43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43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430" b="1" dirty="0">
                <a:solidFill>
                  <a:srgbClr val="000000"/>
                </a:solidFill>
                <a:latin typeface="Arial" charset="0"/>
              </a:rPr>
              <a:t>Examine this tug of war.  Each person can pull with exactly (</a:t>
            </a:r>
            <a:r>
              <a:rPr lang="en-US" altLang="en-US" sz="2430" b="1" dirty="0" smtClean="0">
                <a:solidFill>
                  <a:srgbClr val="000000"/>
                </a:solidFill>
                <a:latin typeface="Arial" charset="0"/>
              </a:rPr>
              <a:t>1N) </a:t>
            </a:r>
            <a:r>
              <a:rPr lang="en-US" altLang="en-US" sz="2430" b="1" dirty="0">
                <a:solidFill>
                  <a:srgbClr val="000000"/>
                </a:solidFill>
                <a:latin typeface="Arial" charset="0"/>
              </a:rPr>
              <a:t>force. </a:t>
            </a:r>
            <a:r>
              <a:rPr lang="en-US" altLang="en-US" sz="2430" dirty="0">
                <a:solidFill>
                  <a:srgbClr val="000000"/>
                </a:solidFill>
                <a:latin typeface="Arial" charset="0"/>
              </a:rPr>
              <a:t> 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43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243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556070"/>
            <a:ext cx="8286750" cy="16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05937" y="4441921"/>
            <a:ext cx="9838224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What is the force for the team on the left side?  ____</a:t>
            </a:r>
            <a:br>
              <a:rPr lang="en-US" altLang="en-US" sz="2800" b="1" dirty="0">
                <a:solidFill>
                  <a:srgbClr val="000000"/>
                </a:solidFill>
                <a:latin typeface="Arial" charset="0"/>
              </a:rPr>
            </a:br>
            <a:endParaRPr lang="en-US" altLang="en-US" sz="28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</a:rPr>
              <a:t>What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is the force for the team on the right side?  ____</a:t>
            </a:r>
          </a:p>
          <a:p>
            <a:pPr>
              <a:lnSpc>
                <a:spcPct val="95000"/>
              </a:lnSpc>
            </a:pPr>
            <a:endParaRPr lang="en-US" altLang="en-US" sz="2800" b="1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</a:rPr>
              <a:t>What is the net force acting on the rope?  _____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6363" y="4400254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6863" y="5234445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50" y="6069891"/>
            <a:ext cx="93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3581" y="372338"/>
            <a:ext cx="10844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Forces in the same direction mean that the object will move in the direction that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BOTH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forces are moving.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1" y="1052329"/>
            <a:ext cx="3376614" cy="260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3054" y="3664760"/>
            <a:ext cx="10339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When your forces are going in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same direction,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net force will be the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sum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the forces.</a:t>
            </a:r>
          </a:p>
        </p:txBody>
      </p:sp>
      <p:pic>
        <p:nvPicPr>
          <p:cNvPr id="5" name="il_fi" descr="http://www.batesville.k12.in.us/physics/phynet/mechanics/newton1/Images/AddForce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307" y="4141813"/>
            <a:ext cx="3593306" cy="2459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71638" y="2356552"/>
            <a:ext cx="42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the </a:t>
            </a:r>
            <a:r>
              <a:rPr lang="en-US" sz="3200" dirty="0" err="1" smtClean="0"/>
              <a:t>F</a:t>
            </a:r>
            <a:r>
              <a:rPr lang="en-US" sz="3200" baseline="-25000" dirty="0" err="1" smtClean="0"/>
              <a:t>ne</a:t>
            </a:r>
            <a:r>
              <a:rPr lang="en-US" sz="3200" dirty="0" err="1" smtClean="0"/>
              <a:t>t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" y="4941900"/>
            <a:ext cx="43592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4888" y="2941327"/>
            <a:ext cx="21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10N right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4062" y="5508349"/>
            <a:ext cx="212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10N right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0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456" y="243849"/>
            <a:ext cx="4609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Forces in </a:t>
            </a:r>
            <a:r>
              <a:rPr lang="en-US" sz="2800" dirty="0" smtClean="0"/>
              <a:t>different </a:t>
            </a:r>
            <a:r>
              <a:rPr lang="en-US" sz="2800" dirty="0"/>
              <a:t>directions mean that the object will move in the direction that the </a:t>
            </a:r>
            <a:r>
              <a:rPr lang="en-US" sz="2800" b="1" dirty="0"/>
              <a:t>LARGER</a:t>
            </a:r>
            <a:r>
              <a:rPr lang="en-US" sz="2800" dirty="0"/>
              <a:t> force is moving. 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 descr="http://www.batesville.k12.in.us/physics/phynet/mechanics/newton1/Images/UnbalForce.GIF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6" y="2029896"/>
            <a:ext cx="3852094" cy="21644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142220" y="287673"/>
            <a:ext cx="36520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your forces are </a:t>
            </a:r>
            <a:r>
              <a:rPr lang="en-US" sz="2800" b="1" dirty="0"/>
              <a:t>going in different directions</a:t>
            </a:r>
            <a:r>
              <a:rPr lang="en-US" sz="2800" dirty="0"/>
              <a:t>, the net force will be the </a:t>
            </a:r>
            <a:r>
              <a:rPr lang="en-US" sz="2800" b="1" dirty="0"/>
              <a:t>difference</a:t>
            </a:r>
            <a:r>
              <a:rPr lang="en-US" sz="2800" dirty="0"/>
              <a:t> between the forces.</a:t>
            </a:r>
          </a:p>
        </p:txBody>
      </p:sp>
      <p:pic>
        <p:nvPicPr>
          <p:cNvPr id="5" name="Picture 4" descr="http://www.batesville.k12.in.us/physics/phynet/mechanics/newton1/Images/UnbalForce.GIF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203" y="2490618"/>
            <a:ext cx="3200107" cy="19288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97267" y="4727529"/>
            <a:ext cx="35117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your forces </a:t>
            </a:r>
            <a:r>
              <a:rPr lang="en-US" sz="2800" b="1" dirty="0"/>
              <a:t>equal</a:t>
            </a:r>
            <a:r>
              <a:rPr lang="en-US" sz="2800" dirty="0"/>
              <a:t> each other, the object will not move</a:t>
            </a:r>
          </a:p>
        </p:txBody>
      </p:sp>
      <p:pic>
        <p:nvPicPr>
          <p:cNvPr id="7" name="Picture 6" descr="http://www.batesville.k12.in.us/physics/phynet/mechanics/newton1/Images/BalForce.GIF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34" y="4194349"/>
            <a:ext cx="2829878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682702"/>
            <a:ext cx="43592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48456" y="4257333"/>
            <a:ext cx="2113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2N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East or Right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92617" y="4419429"/>
            <a:ext cx="2076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2N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East or right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47771" y="569925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/>
                <a:ea typeface="Times New Roman"/>
                <a:cs typeface="Times New Roman"/>
              </a:rPr>
              <a:t>0 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75" y="199416"/>
            <a:ext cx="10364451" cy="1596177"/>
          </a:xfrm>
        </p:spPr>
        <p:txBody>
          <a:bodyPr/>
          <a:lstStyle/>
          <a:p>
            <a:r>
              <a:rPr lang="en-US" b="1" dirty="0" smtClean="0"/>
              <a:t>Remember: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474" y="1566993"/>
            <a:ext cx="11044863" cy="469093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Quiz on Tuesday: </a:t>
            </a:r>
          </a:p>
          <a:p>
            <a:r>
              <a:rPr lang="en-US" sz="2800" b="1" dirty="0" smtClean="0"/>
              <a:t>EDP Vocab  -  focus on the terms used in the design challenge/design process</a:t>
            </a:r>
          </a:p>
          <a:p>
            <a:r>
              <a:rPr lang="en-US" sz="2800" b="1" dirty="0" smtClean="0"/>
              <a:t>EDP- engineering design process</a:t>
            </a:r>
          </a:p>
          <a:p>
            <a:r>
              <a:rPr lang="en-US" sz="2800" b="1" dirty="0" smtClean="0"/>
              <a:t>Forces </a:t>
            </a:r>
          </a:p>
          <a:p>
            <a:pPr lvl="1"/>
            <a:r>
              <a:rPr lang="en-US" sz="2400" b="1" dirty="0" smtClean="0"/>
              <a:t>Balanced </a:t>
            </a:r>
          </a:p>
          <a:p>
            <a:pPr lvl="1"/>
            <a:r>
              <a:rPr lang="en-US" sz="2400" b="1" dirty="0" smtClean="0"/>
              <a:t>Unbalanced </a:t>
            </a:r>
          </a:p>
          <a:p>
            <a:pPr lvl="1"/>
            <a:r>
              <a:rPr lang="en-US" sz="2400" b="1" dirty="0" smtClean="0"/>
              <a:t>Net forces </a:t>
            </a:r>
          </a:p>
          <a:p>
            <a:pPr lvl="1"/>
            <a:r>
              <a:rPr lang="en-US" sz="2400" b="1" dirty="0" smtClean="0"/>
              <a:t>Vocabulary for section 12.1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510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46887" y="274320"/>
            <a:ext cx="8698231" cy="822960"/>
          </a:xfrm>
        </p:spPr>
        <p:txBody>
          <a:bodyPr vert="horz" lIns="0" tIns="0" rIns="0" bIns="0" rtlCol="0" anchor="t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altLang="en-US" sz="3870" dirty="0">
                <a:solidFill>
                  <a:srgbClr val="000000"/>
                </a:solidFill>
                <a:latin typeface="Arial" charset="0"/>
              </a:rPr>
              <a:t>What is force?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595424" y="1645921"/>
            <a:ext cx="10843203" cy="493061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3870" dirty="0">
                <a:solidFill>
                  <a:srgbClr val="000000"/>
                </a:solidFill>
                <a:latin typeface="Arial" charset="0"/>
              </a:rPr>
              <a:t>           A force is a push or a pull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It can change the movement of an object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32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Arial" charset="0"/>
              </a:rPr>
              <a:t>Sometimes forces are obvious, but not always.  Do you notice the force of the floor on your feet pushing you up?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altLang="en-US" sz="3200" b="1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3200" b="1" dirty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Can you feel the force of the atmosphere pushing at your body?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91440"/>
            <a:ext cx="3220720" cy="14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2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21" y="424725"/>
            <a:ext cx="8638073" cy="1143000"/>
          </a:xfrm>
        </p:spPr>
        <p:txBody>
          <a:bodyPr/>
          <a:lstStyle/>
          <a:p>
            <a:r>
              <a:rPr lang="en-US" altLang="en-US" sz="4000" dirty="0"/>
              <a:t>Forces are measured </a:t>
            </a:r>
            <a:r>
              <a:rPr lang="en-US" altLang="en-US" sz="4000" dirty="0" smtClean="0"/>
              <a:t>in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031" y="1592078"/>
            <a:ext cx="5145324" cy="4525962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SI unit of force</a:t>
            </a:r>
          </a:p>
          <a:p>
            <a:r>
              <a:rPr lang="en-US" altLang="en-US" sz="2800" dirty="0"/>
              <a:t>Symbol: </a:t>
            </a:r>
            <a:r>
              <a:rPr lang="en-US" altLang="en-US" sz="2800" dirty="0" smtClean="0"/>
              <a:t>   </a:t>
            </a:r>
            <a:r>
              <a:rPr lang="en-US" altLang="en-US" sz="2800" dirty="0" smtClean="0">
                <a:solidFill>
                  <a:srgbClr val="FF0000"/>
                </a:solidFill>
              </a:rPr>
              <a:t>N</a:t>
            </a:r>
            <a:endParaRPr lang="en-US" altLang="en-US" sz="2800" dirty="0">
              <a:solidFill>
                <a:srgbClr val="FF0000"/>
              </a:solidFill>
            </a:endParaRPr>
          </a:p>
          <a:p>
            <a:r>
              <a:rPr lang="en-US" altLang="en-US" sz="2800" dirty="0"/>
              <a:t>Measured by using </a:t>
            </a:r>
            <a:r>
              <a:rPr lang="en-US" altLang="en-US" sz="2800" dirty="0">
                <a:solidFill>
                  <a:srgbClr val="FF0000"/>
                </a:solidFill>
              </a:rPr>
              <a:t>a spring scale</a:t>
            </a:r>
          </a:p>
          <a:p>
            <a:pPr>
              <a:buFontTx/>
              <a:buNone/>
            </a:pPr>
            <a:endParaRPr lang="en-US" altLang="en-US" sz="3600" dirty="0"/>
          </a:p>
          <a:p>
            <a:pPr>
              <a:buFontTx/>
              <a:buNone/>
            </a:pPr>
            <a:endParaRPr lang="en-US" altLang="en-US" sz="36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647" y="4137025"/>
            <a:ext cx="1333500" cy="2000250"/>
          </a:xfrm>
          <a:noFill/>
          <a:ln/>
        </p:spPr>
      </p:pic>
      <p:pic>
        <p:nvPicPr>
          <p:cNvPr id="1024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1890" y="4137029"/>
            <a:ext cx="1597025" cy="2187575"/>
          </a:xfrm>
          <a:noFill/>
          <a:ln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45993" y="1609807"/>
            <a:ext cx="6312195" cy="34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altLang="en-US" sz="2800" b="1" dirty="0" smtClean="0">
                <a:solidFill>
                  <a:srgbClr val="0B4394"/>
                </a:solidFill>
                <a:ea typeface="Times New Roman" charset="0"/>
                <a:cs typeface="StoneSans-Bold" charset="0"/>
              </a:rPr>
              <a:t>Units of Force</a:t>
            </a:r>
            <a:endParaRPr lang="en-US" altLang="en-US" sz="2800" dirty="0" smtClean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One </a:t>
            </a:r>
            <a:r>
              <a:rPr lang="en-US" altLang="en-US" sz="2800" b="1" dirty="0" smtClean="0">
                <a:solidFill>
                  <a:srgbClr val="000000"/>
                </a:solidFill>
                <a:ea typeface="Times New Roman" charset="0"/>
                <a:cs typeface="Minion-Bold" charset="0"/>
              </a:rPr>
              <a:t>newton </a:t>
            </a:r>
            <a:r>
              <a:rPr lang="en-US" alt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(N) is the force that causes a 1-kilogram mass to accelerate at a rate of 1 meter per second each second (1 m/s</a:t>
            </a:r>
            <a:r>
              <a:rPr lang="en-US" altLang="en-US" sz="2800" baseline="300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2</a:t>
            </a:r>
            <a:r>
              <a:rPr lang="en-US" alt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). </a:t>
            </a:r>
          </a:p>
          <a:p>
            <a:pPr marL="0" indent="0" algn="ctr">
              <a:buClr>
                <a:prstClr val="black"/>
              </a:buClr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1 N =</a:t>
            </a:r>
            <a:r>
              <a:rPr lang="en-US" altLang="en-US" sz="2800" dirty="0" smtClean="0">
                <a:solidFill>
                  <a:srgbClr val="FF0000"/>
                </a:solidFill>
                <a:ea typeface="Times New Roman" charset="0"/>
                <a:cs typeface="MathematicalPi-One" charset="0"/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1 </a:t>
            </a:r>
            <a:r>
              <a:rPr lang="en-US" altLang="en-US" sz="2800" dirty="0" err="1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kg•m</a:t>
            </a:r>
            <a:r>
              <a:rPr lang="en-US" altLang="en-US" sz="2800" dirty="0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/s</a:t>
            </a:r>
            <a:r>
              <a:rPr lang="en-US" altLang="en-US" sz="2800" baseline="30000" dirty="0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  <a:ea typeface="Times New Roman" charset="0"/>
                <a:cs typeface="Minion-Regular" charset="0"/>
              </a:rPr>
              <a:t> </a:t>
            </a:r>
            <a:endParaRPr lang="en-US" altLang="en-US" sz="2800" dirty="0">
              <a:solidFill>
                <a:srgbClr val="FF0000"/>
              </a:solidFill>
              <a:ea typeface="Times New Roman" charset="0"/>
              <a:cs typeface="Minion-Regula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6063" y="533400"/>
            <a:ext cx="27356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en-US" sz="5400" b="1" dirty="0" err="1">
                <a:solidFill>
                  <a:srgbClr val="FF0000"/>
                </a:solidFill>
              </a:rPr>
              <a:t>Newtons</a:t>
            </a:r>
            <a:endParaRPr lang="en-US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06400" y="634774"/>
            <a:ext cx="5464277" cy="49480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3200" b="1" dirty="0">
                <a:solidFill>
                  <a:srgbClr val="0B4394"/>
                </a:solidFill>
                <a:ea typeface="Times New Roman" charset="0"/>
                <a:cs typeface="StoneSans-Bold" charset="0"/>
              </a:rPr>
              <a:t>Measuring Force</a:t>
            </a:r>
            <a:endParaRPr lang="en-US" altLang="en-US" sz="32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You may have measured forces using a 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Frutiger-Roman" charset="0"/>
              </a:rPr>
              <a:t>spring scale.</a:t>
            </a:r>
            <a:r>
              <a:rPr lang="en-US" altLang="en-US" sz="32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 The 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Frutiger-Roman" charset="0"/>
              </a:rPr>
              <a:t>stretch</a:t>
            </a:r>
            <a:r>
              <a:rPr lang="en-US" altLang="en-US" sz="32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 of the spring in the scale </a:t>
            </a:r>
            <a:r>
              <a:rPr lang="en-US" altLang="en-US" sz="3200" dirty="0">
                <a:solidFill>
                  <a:srgbClr val="FF0000"/>
                </a:solidFill>
                <a:ea typeface="Times New Roman" charset="0"/>
                <a:cs typeface="Frutiger-Roman" charset="0"/>
              </a:rPr>
              <a:t>depends on the amount of weight </a:t>
            </a:r>
            <a:r>
              <a:rPr lang="en-US" altLang="en-US" sz="32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(a type of force) acting on it.</a:t>
            </a:r>
            <a:r>
              <a:rPr lang="en-US" altLang="en-US" sz="32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 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707923" y="104776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/>
            <a:r>
              <a:rPr lang="en-US" altLang="en-US" sz="2800" b="1" dirty="0">
                <a:solidFill>
                  <a:srgbClr val="007B32"/>
                </a:solidFill>
                <a:latin typeface="StoneSans-Bold" charset="0"/>
              </a:rPr>
              <a:t>What Is a Force?</a:t>
            </a:r>
          </a:p>
        </p:txBody>
      </p:sp>
      <p:pic>
        <p:nvPicPr>
          <p:cNvPr id="4100" name="Picture 7" descr="HSPS_Ch12s1-p357-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1" y="142636"/>
            <a:ext cx="6215753" cy="61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457201"/>
            <a:ext cx="1137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Forces are represented by using </a:t>
            </a:r>
            <a:r>
              <a:rPr lang="en-US" sz="4800" dirty="0" smtClean="0">
                <a:solidFill>
                  <a:srgbClr val="FF0000"/>
                </a:solidFill>
              </a:rPr>
              <a:t>ARROWS. 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/>
              <a:t> </a:t>
            </a:r>
          </a:p>
          <a:p>
            <a:r>
              <a:rPr lang="en-US" sz="4800" dirty="0"/>
              <a:t>The directions of the arrows represent the direction of the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FORCE</a:t>
            </a:r>
            <a:r>
              <a:rPr lang="en-US" sz="4800" dirty="0" smtClean="0"/>
              <a:t>. </a:t>
            </a:r>
            <a:r>
              <a:rPr lang="en-US" sz="4800" dirty="0"/>
              <a:t>While the length of the represents</a:t>
            </a:r>
            <a:r>
              <a:rPr lang="en-US" sz="4800" dirty="0" smtClean="0"/>
              <a:t>: </a:t>
            </a:r>
            <a:r>
              <a:rPr lang="en-US" sz="4800" dirty="0" smtClean="0">
                <a:solidFill>
                  <a:srgbClr val="FF0000"/>
                </a:solidFill>
              </a:rPr>
              <a:t>THE AMOUNT OF FORCE (WEIGHT/MASS)</a:t>
            </a:r>
            <a:r>
              <a:rPr lang="en-US" sz="4800" dirty="0" smtClean="0"/>
              <a:t>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236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654250"/>
            <a:ext cx="5588000" cy="42093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altLang="en-US" sz="3600" b="1" dirty="0">
                <a:solidFill>
                  <a:srgbClr val="0B4394"/>
                </a:solidFill>
                <a:ea typeface="Times New Roman" charset="0"/>
                <a:cs typeface="StoneSans-Bold" charset="0"/>
              </a:rPr>
              <a:t>Representing Force</a:t>
            </a:r>
            <a:endParaRPr lang="en-US" altLang="en-US" sz="36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Arrows can represent a force</a:t>
            </a:r>
            <a:r>
              <a:rPr lang="en-US" altLang="en-US" sz="3600" dirty="0"/>
              <a:t>. The </a:t>
            </a:r>
            <a:r>
              <a:rPr lang="en-US" altLang="en-US" sz="3600" dirty="0">
                <a:solidFill>
                  <a:srgbClr val="FF0000"/>
                </a:solidFill>
              </a:rPr>
              <a:t>lengths</a:t>
            </a:r>
            <a:r>
              <a:rPr lang="en-US" altLang="en-US" sz="3600" dirty="0"/>
              <a:t> of the arrows </a:t>
            </a:r>
            <a:r>
              <a:rPr lang="en-US" altLang="en-US" sz="3600" dirty="0">
                <a:solidFill>
                  <a:srgbClr val="FF0000"/>
                </a:solidFill>
              </a:rPr>
              <a:t>show relative amounts of force.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795" y="46945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1" hangingPunct="1"/>
            <a:r>
              <a:rPr lang="en-US" altLang="en-US" sz="2800" b="1" dirty="0">
                <a:solidFill>
                  <a:srgbClr val="007B32"/>
                </a:solidFill>
                <a:latin typeface="StoneSans-Bold" charset="0"/>
              </a:rPr>
              <a:t>What Is a Force?</a:t>
            </a:r>
          </a:p>
        </p:txBody>
      </p:sp>
      <p:pic>
        <p:nvPicPr>
          <p:cNvPr id="6148" name="Picture 5" descr="HSPS_Ch12s1-p357-ScaleAr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92" y="623892"/>
            <a:ext cx="5469317" cy="5693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30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" val="D"/>
  <p:tag name="POINTS" val="1"/>
  <p:tag name="TIME" val="30"/>
  <p:tag name="QUESTION" val="2"/>
  <p:tag name="TYP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" val="B"/>
  <p:tag name="POINTS" val="1"/>
  <p:tag name="TIME" val="15"/>
  <p:tag name="QUESTION" val="2"/>
  <p:tag name="TYP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" val="B"/>
  <p:tag name="POINTS" val="1"/>
  <p:tag name="TIME" val="15"/>
  <p:tag name="QUESTION" val="2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" val="A"/>
  <p:tag name="POINTS" val="1"/>
  <p:tag name="TIME" val="15"/>
  <p:tag name="QUESTION" val="2"/>
  <p:tag name="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1376</Words>
  <Application>Microsoft Office PowerPoint</Application>
  <PresentationFormat>Custom</PresentationFormat>
  <Paragraphs>242</Paragraphs>
  <Slides>48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Droplet</vt:lpstr>
      <vt:lpstr>Forces  page 41 on your notebook </vt:lpstr>
      <vt:lpstr>PowerPoint Presentation</vt:lpstr>
      <vt:lpstr>PowerPoint Presentation</vt:lpstr>
      <vt:lpstr>PowerPoint Presentation</vt:lpstr>
      <vt:lpstr>What is force?</vt:lpstr>
      <vt:lpstr>Forces are measured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Force (Fnet)</vt:lpstr>
      <vt:lpstr>C4U #2</vt:lpstr>
      <vt:lpstr>Forces may be :</vt:lpstr>
      <vt:lpstr>Balanced vs. Unbalanced Forces</vt:lpstr>
      <vt:lpstr>C4U # 3 </vt:lpstr>
      <vt:lpstr>PowerPoint Presentation</vt:lpstr>
      <vt:lpstr>PowerPoint Presentation</vt:lpstr>
      <vt:lpstr>C4U # 3 </vt:lpstr>
      <vt:lpstr>PowerPoint Presentation</vt:lpstr>
      <vt:lpstr>Free Body/ FORCE Diagrams</vt:lpstr>
      <vt:lpstr>DO NOW  11/24</vt:lpstr>
      <vt:lpstr>Balanced or Unbalanced? Find the Net Force</vt:lpstr>
      <vt:lpstr>DO NOW  11/24</vt:lpstr>
      <vt:lpstr>Balanced or Unbalanced? Find the Net Force</vt:lpstr>
      <vt:lpstr>PowerPoint Presentation</vt:lpstr>
      <vt:lpstr>Are the forces Balanced or Unbalanced?</vt:lpstr>
      <vt:lpstr>Balanced or Unbalanced:</vt:lpstr>
      <vt:lpstr>Balanced or Unbalanced:</vt:lpstr>
      <vt:lpstr>Balanced or Unbalanced? Find the Net Force</vt:lpstr>
      <vt:lpstr>Balanced or Unbalanced? Find the Net Force</vt:lpstr>
      <vt:lpstr>Balanced or Unbalanced? Find the Net Force</vt:lpstr>
      <vt:lpstr>How  is the net force determined when two forces act in the same direction on an object? </vt:lpstr>
      <vt:lpstr>Find the Net force in the diagram below:</vt:lpstr>
      <vt:lpstr>When two  arrows directly oppose one another and are different in size, what will be the direction of the net force? </vt:lpstr>
      <vt:lpstr>Determine the Net Force:</vt:lpstr>
      <vt:lpstr>PowerPoint Presentation</vt:lpstr>
      <vt:lpstr>PowerPoint Presentation</vt:lpstr>
      <vt:lpstr>PowerPoint Presentation</vt:lpstr>
      <vt:lpstr>Remember: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Forces</dc:title>
  <dc:creator>Grisel Santos</dc:creator>
  <cp:lastModifiedBy>Santos, Grisel</cp:lastModifiedBy>
  <cp:revision>77</cp:revision>
  <dcterms:created xsi:type="dcterms:W3CDTF">2015-11-17T01:59:12Z</dcterms:created>
  <dcterms:modified xsi:type="dcterms:W3CDTF">2015-11-30T13:31:19Z</dcterms:modified>
</cp:coreProperties>
</file>