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56"/>
  </p:notesMasterIdLst>
  <p:sldIdLst>
    <p:sldId id="291" r:id="rId20"/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591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31800" indent="-273050"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400">
                <a:solidFill>
                  <a:srgbClr val="000000"/>
                </a:solidFill>
                <a:ea typeface="Lucida Grande" charset="0"/>
                <a:cs typeface="Lucida Grande" charset="0"/>
                <a:sym typeface="Lucida Grande" charset="0"/>
              </a:rPr>
              <a:t>Peter believed Russia’s future depended on having a warm-water seaport.</a:t>
            </a:r>
          </a:p>
          <a:p>
            <a:pPr marL="431800" indent="-273050"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400">
                <a:solidFill>
                  <a:srgbClr val="000000"/>
                </a:solidFill>
                <a:ea typeface="Lucida Grande" charset="0"/>
                <a:cs typeface="Lucida Grande" charset="0"/>
                <a:sym typeface="Lucida Grande" charset="0"/>
              </a:rPr>
              <a:t>To promote education and growth, Peter wanted a seaport that would make it easier to travel to the West.</a:t>
            </a:r>
          </a:p>
          <a:p>
            <a:pPr marL="431800" indent="-273050"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400">
                <a:solidFill>
                  <a:srgbClr val="000000"/>
                </a:solidFill>
                <a:ea typeface="Lucida Grande" charset="0"/>
                <a:cs typeface="Lucida Grande" charset="0"/>
                <a:sym typeface="Lucida Grande" charset="0"/>
              </a:rPr>
              <a:t>He began building the new capital on the swampy, unhealthy  lands close to the Baltic Sea.</a:t>
            </a:r>
          </a:p>
          <a:p>
            <a:pPr marL="431800" indent="-273050"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400">
                <a:solidFill>
                  <a:srgbClr val="000000"/>
                </a:solidFill>
                <a:ea typeface="Lucida Grande" charset="0"/>
                <a:cs typeface="Lucida Grande" charset="0"/>
                <a:sym typeface="Lucida Grande" charset="0"/>
              </a:rPr>
              <a:t>An estimated 25,000 to 100,000 died from disease and poor working conditions while building </a:t>
            </a:r>
            <a:r>
              <a:rPr lang="en-US" altLang="en-US" sz="2400" b="1">
                <a:solidFill>
                  <a:srgbClr val="000000"/>
                </a:solidFill>
                <a:ea typeface="Lucida Grande" charset="0"/>
                <a:cs typeface="Lucida Grande" charset="0"/>
                <a:sym typeface="Lucida Grande" charset="0"/>
              </a:rPr>
              <a:t>St. Petersburg</a:t>
            </a:r>
            <a:r>
              <a:rPr lang="en-US" altLang="en-US" sz="2400">
                <a:solidFill>
                  <a:srgbClr val="000000"/>
                </a:solidFill>
                <a:ea typeface="Lucida Grande" charset="0"/>
                <a:cs typeface="Lucida Grande" charset="0"/>
                <a:sym typeface="Lucida Grande" charset="0"/>
              </a:rPr>
              <a:t>, which is named after Peter’s patron saint. When it was finished, he ordered many of the Russian nobles to leave the comforts of Moscow and relocate to St. Petersburg.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F1527A-E2AD-4FAB-9D06-8FB9A737C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0091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C9C53B-0614-4262-9A75-007EC25A6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35305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5235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220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51522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1447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385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4883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39101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72335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34569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1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19431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6769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3686D6-14E5-478A-8F22-29A77DC1D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9229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3694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5281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5766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94768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5094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7370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0716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99948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79232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778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4568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0549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894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9261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1836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30947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347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347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9486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0202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0777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47418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0814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0535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240406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9447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0"/>
            <a:ext cx="1031875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0"/>
            <a:ext cx="2943225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653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7327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0088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99080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347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347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8841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3993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6504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6955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86654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6130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86475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277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0"/>
            <a:ext cx="1031875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0"/>
            <a:ext cx="2943225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424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3318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8692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70414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6047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900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129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0444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28877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327177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608107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91452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24738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7150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13760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85712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86721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294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36911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0098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13848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96953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67282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4750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77177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919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4007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290804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00238"/>
            <a:ext cx="169545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00238"/>
            <a:ext cx="169545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071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0375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1394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31625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697932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624242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28502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1710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68275"/>
            <a:ext cx="18415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68275"/>
            <a:ext cx="53721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1642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18119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31758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6098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866273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7635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3667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6725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307254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991251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246446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20059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27000"/>
            <a:ext cx="1841500" cy="673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27000"/>
            <a:ext cx="5372100" cy="673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08799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2908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03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266285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797942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0" y="1900238"/>
            <a:ext cx="13208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900238"/>
            <a:ext cx="13208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079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43947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31300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306541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04259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378546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48267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68275"/>
            <a:ext cx="18415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68275"/>
            <a:ext cx="53721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46300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343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E8C2A2-AEB8-4EB5-90FB-CD41861B0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14210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700441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21491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473456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00238"/>
            <a:ext cx="169545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00238"/>
            <a:ext cx="169545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34251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42356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78749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676627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682293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184554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47103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68275"/>
            <a:ext cx="18415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68275"/>
            <a:ext cx="53721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241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11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85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920354-0671-4FC3-9BBB-87056120F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32112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B20E36-A3BD-4651-973B-5072D8B7E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4054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CDCF73-55FB-4DEF-8EA3-85792133E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8721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6A49AA-D7D3-4C4E-AA76-327BAAB21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26814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D52000-EABE-4C15-885B-47F5D98A4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62745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B70A3-C717-4633-AFF9-7254BA3C9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5810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35DD14-540E-42FA-BA1D-7C3A7FC69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0388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38D97A-1EA4-46B7-8C47-0C0404FDD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5816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FF1889-CB0E-4465-B025-FBDDE51BF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18225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98A85C-4352-44A8-9EE4-2F1C0B7D8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49794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2951E9-CE5A-467D-9AB4-2957F0208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98471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19431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6769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928AE2-80E6-4B42-A06C-6CF526DAD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76129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88E83-2B1C-4EE5-8E5B-A3B02AB84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0962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561373-C566-46EC-A3B9-B000B582F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47385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471EBE-CA3B-43D2-8DCB-4CC1A65B8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27096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6BF86A-27BE-4B4F-BBE7-2083E10D5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05485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39ED38-14BE-4C56-82AA-78C486AF2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889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70E99E-F10B-4D0A-BF68-115A735706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4869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F2C24-B41B-4EB0-A443-C04E85F20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75517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28317C-F48E-4989-8638-33CA7DC46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67071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93348B-D9B9-4B45-A716-DA9A95968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7670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5D0355-9B0B-44A2-B9B1-C09047A4E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85679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F9C23-4FDB-48F9-A5A3-849BFA0AC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50527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19431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6769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5E680A-EC68-44E4-B6D1-CBDBD7C97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589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514EC5-4E12-4A9F-90C0-7F4306ED8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88671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6D1DFA-7C63-4BD5-BC3C-48748635D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41988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B4076F-AFA7-4F8E-B9C9-95BE8EAE3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5448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F37BED-CF9A-4220-B123-918865A88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34788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2C930C-F71D-4C5D-AE1C-4C63C082B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0578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247AA2-F59A-4CF5-8023-9AECC0AF0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62105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6D6A40-9AD9-418F-B02F-A14BD3D19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53116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D9AFCD-2501-4697-AF67-3433693DB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8161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0991A3-2FA5-4BE0-A4FC-3AE02A42C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11234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F85F81-A00C-4E2B-8F52-38813D55D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19769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F62F8E-CCE0-43FB-9FA9-E108FDD8C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163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19431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6769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14B8AC-08D2-47BE-869E-BB4390B3F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3705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356235-6692-4C58-B943-2F9D1DB78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72069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107D0B-CD46-4572-B565-F0177F413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136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830559-6371-40E4-8EB4-C15FAA63D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24324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26EBD-1555-4774-B7AC-9C91848687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5305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9C8782-57C1-40B7-9F31-0B39CFA04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17019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70C74-B48F-4670-B5D6-E9FD8017F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7319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20544-AA2F-4554-B787-94C383DB4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00443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F8FB6-22BE-49D4-AA59-1CA93B97A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67031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7553C8-525D-4521-82EB-00092955F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04192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0F34FB-682F-4EC2-A5FA-93244474A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57269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68CC9A-0134-4DE8-AEB1-9BAE79D33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338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19431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6769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069AFE-9283-403F-8F81-F9E9894A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65501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9036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6466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6317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A32E79-4459-4DFD-8337-333D1187B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22388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00238"/>
            <a:ext cx="36068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6068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1136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9642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523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64230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07615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76824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1441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68275"/>
            <a:ext cx="18415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68275"/>
            <a:ext cx="53721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7008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4286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17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BEC15-6259-46D0-9A3F-FAD51D0F5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61292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33178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6243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4297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7161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8606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06433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44630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1390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5641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89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AA597-3D18-46BC-8D8A-42943D07C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09290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8716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22378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6800" cy="332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332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5447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1593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5339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79240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8206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59333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7607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0"/>
            <a:ext cx="18415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0"/>
            <a:ext cx="53721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58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14400" y="0"/>
            <a:ext cx="77724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14400" y="14478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alt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alt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alt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201613" y="6280150"/>
            <a:ext cx="339725" cy="317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Lucida Grande" charset="0"/>
                <a:cs typeface="Lucida Grande" charset="0"/>
              </a:defRPr>
            </a:lvl1pPr>
          </a:lstStyle>
          <a:p>
            <a:fld id="{0DC50236-E169-4005-B846-D9DBA097C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+mj-lt"/>
          <a:ea typeface="+mj-ea"/>
          <a:cs typeface="+mj-cs"/>
          <a:sym typeface="Lucida Grande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12738" indent="-273050" algn="l" rtl="0" fontAlgn="base">
        <a:spcBef>
          <a:spcPts val="600"/>
        </a:spcBef>
        <a:spcAft>
          <a:spcPct val="0"/>
        </a:spcAft>
        <a:buClr>
          <a:srgbClr val="D34817"/>
        </a:buClr>
        <a:buSzPct val="85000"/>
        <a:buFont typeface="Wingdings 2" charset="2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384175" indent="-228600" algn="l" rtl="0" fontAlgn="base">
        <a:spcBef>
          <a:spcPts val="400"/>
        </a:spcBef>
        <a:spcAft>
          <a:spcPct val="0"/>
        </a:spcAft>
        <a:buClr>
          <a:srgbClr val="9B2D1F"/>
        </a:buClr>
        <a:buSzPct val="85000"/>
        <a:buFont typeface="Wingdings 2" charset="2"/>
        <a:buChar char="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658813" indent="-228600" algn="l" rtl="0" fontAlgn="base">
        <a:spcBef>
          <a:spcPts val="400"/>
        </a:spcBef>
        <a:spcAft>
          <a:spcPct val="0"/>
        </a:spcAft>
        <a:buClr>
          <a:srgbClr val="E6B1AB"/>
        </a:buClr>
        <a:buSzPct val="85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933450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80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2080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6652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1224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5796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0368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90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762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34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906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478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050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622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194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766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90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762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34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906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478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050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622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194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766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44500" y="3378200"/>
            <a:ext cx="41275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44500" y="0"/>
            <a:ext cx="4127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429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01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573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145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717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289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5433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44500" y="3378200"/>
            <a:ext cx="41275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44500" y="0"/>
            <a:ext cx="4127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429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01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573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145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717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289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5433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175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604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033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589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2018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6590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1162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734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0306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marL="1190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1190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1190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1190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1190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5762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0334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906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9478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175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604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033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589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2018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6590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1162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734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030663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68275"/>
            <a:ext cx="73660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00238"/>
            <a:ext cx="3543300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873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02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731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87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16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288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7860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432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004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27000"/>
            <a:ext cx="7366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73660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873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02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731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87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16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288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7860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432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004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68275"/>
            <a:ext cx="73660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461000" y="1900238"/>
            <a:ext cx="2794000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873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02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731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87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16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288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7860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432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004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68275"/>
            <a:ext cx="73660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00238"/>
            <a:ext cx="3543300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873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02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731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87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16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288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7860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432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00463" indent="-385763" algn="l" rtl="0" fontAlgn="base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marL="1190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1190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1190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1190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1190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5762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0334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906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9478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46100" indent="-444500" algn="l" rtl="0" fontAlgn="base">
        <a:spcBef>
          <a:spcPts val="3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89000" indent="-444500" algn="l" rtl="0" fontAlgn="base">
        <a:spcBef>
          <a:spcPts val="3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31900" indent="-444500" algn="l" rtl="0" fontAlgn="base">
        <a:spcBef>
          <a:spcPts val="3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87500" indent="-444500" algn="l" rtl="0" fontAlgn="base">
        <a:spcBef>
          <a:spcPts val="3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30400" indent="-444500" algn="l" rtl="0" fontAlgn="base">
        <a:spcBef>
          <a:spcPts val="3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87600" indent="-444500" algn="l" rtl="0" fontAlgn="base">
        <a:spcBef>
          <a:spcPts val="3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44800" indent="-444500" algn="l" rtl="0" fontAlgn="base">
        <a:spcBef>
          <a:spcPts val="3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02000" indent="-444500" algn="l" rtl="0" fontAlgn="base">
        <a:spcBef>
          <a:spcPts val="3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59200" indent="-444500" algn="l" rtl="0" fontAlgn="base">
        <a:spcBef>
          <a:spcPts val="3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14400" y="0"/>
            <a:ext cx="77724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14400" y="14478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alt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alt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altLang="en-US" smtClean="0">
                <a:sym typeface="Lucida Grande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201613" y="6278563"/>
            <a:ext cx="339725" cy="317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Lucida Grande" charset="0"/>
                <a:cs typeface="Lucida Grande" charset="0"/>
              </a:defRPr>
            </a:lvl1pPr>
          </a:lstStyle>
          <a:p>
            <a:fld id="{2A6FDCCA-84D7-4FB8-99FC-C6B9D55D76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+mj-lt"/>
          <a:ea typeface="+mj-ea"/>
          <a:cs typeface="+mj-cs"/>
          <a:sym typeface="Lucida Grande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12738" indent="-273050" algn="l" rtl="0" fontAlgn="base">
        <a:spcBef>
          <a:spcPts val="600"/>
        </a:spcBef>
        <a:spcAft>
          <a:spcPct val="0"/>
        </a:spcAft>
        <a:buClr>
          <a:srgbClr val="D34817"/>
        </a:buClr>
        <a:buSzPct val="85000"/>
        <a:buFont typeface="Wingdings 2" charset="2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384175" indent="-228600" algn="l" rtl="0" fontAlgn="base">
        <a:spcBef>
          <a:spcPts val="400"/>
        </a:spcBef>
        <a:spcAft>
          <a:spcPct val="0"/>
        </a:spcAft>
        <a:buClr>
          <a:srgbClr val="9B2D1F"/>
        </a:buClr>
        <a:buSzPct val="85000"/>
        <a:buFont typeface="Wingdings 2" charset="2"/>
        <a:buChar char="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658813" indent="-228600" algn="l" rtl="0" fontAlgn="base">
        <a:spcBef>
          <a:spcPts val="400"/>
        </a:spcBef>
        <a:spcAft>
          <a:spcPct val="0"/>
        </a:spcAft>
        <a:buClr>
          <a:srgbClr val="E6B1AB"/>
        </a:buClr>
        <a:buSzPct val="85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933450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80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2080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6652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1224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5796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0368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14400" y="0"/>
            <a:ext cx="77724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14400" y="14478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alt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alt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altLang="en-US" smtClean="0">
                <a:sym typeface="Lucida Grande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201613" y="6280150"/>
            <a:ext cx="339725" cy="317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Lucida Grande" charset="0"/>
                <a:cs typeface="Lucida Grande" charset="0"/>
              </a:defRPr>
            </a:lvl1pPr>
          </a:lstStyle>
          <a:p>
            <a:fld id="{8BA9F1FC-C713-4F05-8C5C-05D6CD3AA5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+mj-lt"/>
          <a:ea typeface="+mj-ea"/>
          <a:cs typeface="+mj-cs"/>
          <a:sym typeface="Lucida Grande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12738" indent="-273050" algn="l" rtl="0" fontAlgn="base">
        <a:spcBef>
          <a:spcPts val="600"/>
        </a:spcBef>
        <a:spcAft>
          <a:spcPct val="0"/>
        </a:spcAft>
        <a:buClr>
          <a:srgbClr val="D34817"/>
        </a:buClr>
        <a:buSzPct val="85000"/>
        <a:buFont typeface="Wingdings 2" charset="2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384175" indent="-228600" algn="l" rtl="0" fontAlgn="base">
        <a:spcBef>
          <a:spcPts val="400"/>
        </a:spcBef>
        <a:spcAft>
          <a:spcPct val="0"/>
        </a:spcAft>
        <a:buClr>
          <a:srgbClr val="9B2D1F"/>
        </a:buClr>
        <a:buSzPct val="85000"/>
        <a:buFont typeface="Wingdings 2" charset="2"/>
        <a:buChar char="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658813" indent="-228600" algn="l" rtl="0" fontAlgn="base">
        <a:spcBef>
          <a:spcPts val="400"/>
        </a:spcBef>
        <a:spcAft>
          <a:spcPct val="0"/>
        </a:spcAft>
        <a:buClr>
          <a:srgbClr val="E6B1AB"/>
        </a:buClr>
        <a:buSzPct val="85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933450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80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2080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6652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1224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5796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0368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 rot="10800000" flipH="1">
            <a:off x="68263" y="4683125"/>
            <a:ext cx="9007475" cy="92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68263" y="4649788"/>
            <a:ext cx="9007475" cy="46037"/>
          </a:xfrm>
          <a:prstGeom prst="rect">
            <a:avLst/>
          </a:prstGeom>
          <a:solidFill>
            <a:srgbClr val="E6B1A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68263" y="4773613"/>
            <a:ext cx="9007475" cy="47625"/>
          </a:xfrm>
          <a:prstGeom prst="rect">
            <a:avLst/>
          </a:prstGeom>
          <a:solidFill>
            <a:srgbClr val="91848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914400" y="0"/>
            <a:ext cx="77724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5127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14478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alt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alt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altLang="en-US" smtClean="0">
                <a:sym typeface="Lucida Grande" charset="0"/>
              </a:rPr>
              <a:t>Fifth level</a:t>
            </a:r>
          </a:p>
        </p:txBody>
      </p:sp>
      <p:sp>
        <p:nvSpPr>
          <p:cNvPr id="5128" name="Text Box 8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201613" y="6278563"/>
            <a:ext cx="339725" cy="317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Lucida Grande" charset="0"/>
                <a:cs typeface="Lucida Grande" charset="0"/>
              </a:defRPr>
            </a:lvl1pPr>
          </a:lstStyle>
          <a:p>
            <a:fld id="{E5453FF7-0EED-46C4-97AD-FFAD07806F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+mj-lt"/>
          <a:ea typeface="+mj-ea"/>
          <a:cs typeface="+mj-cs"/>
          <a:sym typeface="Lucida Grande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12738" indent="-273050" algn="l" rtl="0" fontAlgn="base">
        <a:spcBef>
          <a:spcPts val="600"/>
        </a:spcBef>
        <a:spcAft>
          <a:spcPct val="0"/>
        </a:spcAft>
        <a:buClr>
          <a:srgbClr val="D34817"/>
        </a:buClr>
        <a:buSzPct val="85000"/>
        <a:buFont typeface="Wingdings 2" charset="2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384175" indent="-228600" algn="l" rtl="0" fontAlgn="base">
        <a:spcBef>
          <a:spcPts val="400"/>
        </a:spcBef>
        <a:spcAft>
          <a:spcPct val="0"/>
        </a:spcAft>
        <a:buClr>
          <a:srgbClr val="9B2D1F"/>
        </a:buClr>
        <a:buSzPct val="85000"/>
        <a:buFont typeface="Wingdings 2" charset="2"/>
        <a:buChar char="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658813" indent="-228600" algn="l" rtl="0" fontAlgn="base">
        <a:spcBef>
          <a:spcPts val="400"/>
        </a:spcBef>
        <a:spcAft>
          <a:spcPct val="0"/>
        </a:spcAft>
        <a:buClr>
          <a:srgbClr val="E6B1AB"/>
        </a:buClr>
        <a:buSzPct val="85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933450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80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2080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6652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1224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5796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0368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914400" y="0"/>
            <a:ext cx="77724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6150" name="Rectangle 6"/>
          <p:cNvSpPr>
            <a:spLocks noChangeArrowheads="1"/>
          </p:cNvSpPr>
          <p:nvPr>
            <p:ph type="body" idx="1"/>
          </p:nvPr>
        </p:nvSpPr>
        <p:spPr bwMode="auto">
          <a:xfrm>
            <a:off x="914400" y="14478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alt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alt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altLang="en-US" smtClean="0">
                <a:sym typeface="Lucida Grande" charset="0"/>
              </a:rPr>
              <a:t>Fifth level</a:t>
            </a:r>
          </a:p>
        </p:txBody>
      </p:sp>
      <p:sp>
        <p:nvSpPr>
          <p:cNvPr id="6151" name="Text Box 7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201613" y="6280150"/>
            <a:ext cx="339725" cy="317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Lucida Grande" charset="0"/>
                <a:cs typeface="Lucida Grande" charset="0"/>
              </a:defRPr>
            </a:lvl1pPr>
          </a:lstStyle>
          <a:p>
            <a:fld id="{14473B46-A33E-4295-B10F-421571458E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+mj-lt"/>
          <a:ea typeface="+mj-ea"/>
          <a:cs typeface="+mj-cs"/>
          <a:sym typeface="Lucida Grande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696464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12738" indent="-273050" algn="l" rtl="0" fontAlgn="base">
        <a:spcBef>
          <a:spcPts val="600"/>
        </a:spcBef>
        <a:spcAft>
          <a:spcPct val="0"/>
        </a:spcAft>
        <a:buClr>
          <a:srgbClr val="D34817"/>
        </a:buClr>
        <a:buSzPct val="85000"/>
        <a:buFont typeface="Wingdings 2" charset="2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384175" indent="-228600" algn="l" rtl="0" fontAlgn="base">
        <a:spcBef>
          <a:spcPts val="400"/>
        </a:spcBef>
        <a:spcAft>
          <a:spcPct val="0"/>
        </a:spcAft>
        <a:buClr>
          <a:srgbClr val="9B2D1F"/>
        </a:buClr>
        <a:buSzPct val="85000"/>
        <a:buFont typeface="Wingdings 2" charset="2"/>
        <a:buChar char="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658813" indent="-228600" algn="l" rtl="0" fontAlgn="base">
        <a:spcBef>
          <a:spcPts val="400"/>
        </a:spcBef>
        <a:spcAft>
          <a:spcPct val="0"/>
        </a:spcAft>
        <a:buClr>
          <a:srgbClr val="E6B1AB"/>
        </a:buClr>
        <a:buSzPct val="85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933450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80000"/>
        <a:buFont typeface="Wingdings 2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2080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6652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1224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5796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036888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100000"/>
        <a:buFont typeface="Helvetica" charset="0"/>
        <a:buChar char="o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68275"/>
            <a:ext cx="73660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00238"/>
            <a:ext cx="7366000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46100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89000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31900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87500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30400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87600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44800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02000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59200" indent="-444500" algn="l" rtl="0" fontAlgn="base">
        <a:spcBef>
          <a:spcPts val="16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90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762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34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906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478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050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622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194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766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3530600"/>
            <a:ext cx="7366000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889000" y="0"/>
            <a:ext cx="73660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429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01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573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145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717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289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5433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?layer=c&amp;z=17&amp;sll=48.804719999999996,2.121782&amp;cid=376328476344045199&amp;panoid=hNvuL7DMigMQkjP6BRku1A&amp;cbp=13,197.0,,0,0&amp;q=google+maps+versaille+palace&amp;sa=X&amp;ei=5X2eUqeGOsjgrAG7zIHYAg&amp;ved=0CKEBEKAfMA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yyLJ2aiKUOw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849DA-E7FB-41F4-A13D-DF649571E26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xfrm>
            <a:off x="685800" y="-635000"/>
            <a:ext cx="7772400" cy="3898900"/>
          </a:xfrm>
          <a:ln/>
        </p:spPr>
        <p:txBody>
          <a:bodyPr rIns="132080"/>
          <a:lstStyle/>
          <a:p>
            <a:r>
              <a:rPr lang="en-US" altLang="en-US"/>
              <a:t>If you were the most powerful person in the country, what would you do?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136900"/>
            <a:ext cx="2578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8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254000" y="6330950"/>
            <a:ext cx="236538" cy="215900"/>
            <a:chOff x="0" y="0"/>
            <a:chExt cx="149" cy="136"/>
          </a:xfrm>
        </p:grpSpPr>
        <p:sp>
          <p:nvSpPr>
            <p:cNvPr id="29699" name="Rectangle 3"/>
            <p:cNvSpPr>
              <a:spLocks/>
            </p:cNvSpPr>
            <p:nvPr/>
          </p:nvSpPr>
          <p:spPr bwMode="auto">
            <a:xfrm>
              <a:off x="0" y="0"/>
              <a:ext cx="149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0" name="Rectangle 4"/>
            <p:cNvSpPr>
              <a:spLocks/>
            </p:cNvSpPr>
            <p:nvPr/>
          </p:nvSpPr>
          <p:spPr bwMode="auto">
            <a:xfrm>
              <a:off x="30" y="0"/>
              <a:ext cx="1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9</a:t>
              </a:r>
            </a:p>
          </p:txBody>
        </p:sp>
      </p:grpSp>
      <p:sp>
        <p:nvSpPr>
          <p:cNvPr id="29702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lIns="25400" tIns="25400" rIns="5078" bIns="25400"/>
          <a:lstStyle/>
          <a:p>
            <a:pPr marL="39688"/>
            <a:r>
              <a:rPr lang="en-US" altLang="en-US">
                <a:solidFill>
                  <a:srgbClr val="FFFFFF"/>
                </a:solidFill>
              </a:rPr>
              <a:t>The Escorial, Philip II’s Palace</a:t>
            </a:r>
          </a:p>
        </p:txBody>
      </p:sp>
      <p:pic>
        <p:nvPicPr>
          <p:cNvPr id="29703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050"/>
            <a:ext cx="9156700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8"/>
          <p:cNvSpPr>
            <a:spLocks/>
          </p:cNvSpPr>
          <p:nvPr/>
        </p:nvSpPr>
        <p:spPr bwMode="auto">
          <a:xfrm>
            <a:off x="838200" y="685800"/>
            <a:ext cx="6908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FF"/>
                </a:solidFill>
                <a:ea typeface="Lucida Grande" charset="0"/>
                <a:cs typeface="Lucida Grande" charset="0"/>
              </a:rPr>
              <a:t>El Escorial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2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30723" name="Rectangle 3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4" name="Rectangle 4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10</a:t>
              </a:r>
            </a:p>
          </p:txBody>
        </p:sp>
      </p:grpSp>
      <p:sp>
        <p:nvSpPr>
          <p:cNvPr id="30726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>Phillip II</a:t>
            </a:r>
          </a:p>
        </p:txBody>
      </p:sp>
      <p:sp>
        <p:nvSpPr>
          <p:cNvPr id="30727" name="Rectangle 7"/>
          <p:cNvSpPr>
            <a:spLocks noChangeArrowheads="1"/>
          </p:cNvSpPr>
          <p:nvPr>
            <p:ph type="body" idx="1"/>
          </p:nvPr>
        </p:nvSpPr>
        <p:spPr>
          <a:xfrm>
            <a:off x="584200" y="1460500"/>
            <a:ext cx="7772400" cy="5410200"/>
          </a:xfrm>
          <a:ln/>
        </p:spPr>
        <p:txBody>
          <a:bodyPr lIns="25400" tIns="25400" rIns="5078" bIns="25400"/>
          <a:lstStyle/>
          <a:p>
            <a:pPr>
              <a:lnSpc>
                <a:spcPct val="90000"/>
              </a:lnSpc>
            </a:pPr>
            <a:r>
              <a:rPr lang="en-US" altLang="en-US"/>
              <a:t>Legacy/Downfall:</a:t>
            </a:r>
          </a:p>
          <a:p>
            <a:pPr marL="587375" lvl="1">
              <a:lnSpc>
                <a:spcPct val="90000"/>
              </a:lnSpc>
            </a:pPr>
            <a:r>
              <a:rPr lang="en-US" altLang="en-US" sz="2600"/>
              <a:t>Economic Problems</a:t>
            </a:r>
          </a:p>
          <a:p>
            <a:pPr marL="862013" lvl="2">
              <a:lnSpc>
                <a:spcPct val="90000"/>
              </a:lnSpc>
            </a:pPr>
            <a:r>
              <a:rPr lang="en-US" altLang="en-US" sz="2600"/>
              <a:t>Expensive religious battles </a:t>
            </a:r>
          </a:p>
          <a:p>
            <a:pPr marL="862013" lvl="2">
              <a:lnSpc>
                <a:spcPct val="90000"/>
              </a:lnSpc>
            </a:pPr>
            <a:r>
              <a:rPr lang="en-US" altLang="en-US" sz="2600"/>
              <a:t>Inflation from all of that free money from the Central and South American Colonies </a:t>
            </a:r>
          </a:p>
          <a:p>
            <a:pPr marL="862013" lvl="2">
              <a:lnSpc>
                <a:spcPct val="90000"/>
              </a:lnSpc>
            </a:pPr>
            <a:r>
              <a:rPr lang="en-US" altLang="en-US" sz="2600"/>
              <a:t>Nobles were not taxed - all the burden lay on lower classes -&gt; did not develop a middle class to spur business</a:t>
            </a:r>
          </a:p>
          <a:p>
            <a:pPr marL="862013" lvl="2">
              <a:lnSpc>
                <a:spcPct val="90000"/>
              </a:lnSpc>
            </a:pPr>
            <a:r>
              <a:rPr lang="en-US" altLang="en-US" sz="2600"/>
              <a:t>Multiple Bankruptcies </a:t>
            </a:r>
          </a:p>
          <a:p>
            <a:pPr marL="862013" lvl="2">
              <a:lnSpc>
                <a:spcPct val="90000"/>
              </a:lnSpc>
            </a:pPr>
            <a:r>
              <a:rPr lang="en-US" altLang="en-US" sz="2600"/>
              <a:t>Que Lastima!!!</a:t>
            </a:r>
          </a:p>
        </p:txBody>
      </p:sp>
      <p:pic>
        <p:nvPicPr>
          <p:cNvPr id="30728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-457200"/>
            <a:ext cx="299085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533900"/>
            <a:ext cx="1638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31745" name="Rectangle 1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46" name="Rectangle 2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11</a:t>
              </a:r>
            </a:p>
          </p:txBody>
        </p:sp>
      </p:grpSp>
      <p:sp>
        <p:nvSpPr>
          <p:cNvPr id="31748" name="Rectangle 4"/>
          <p:cNvSpPr>
            <a:spLocks/>
          </p:cNvSpPr>
          <p:nvPr/>
        </p:nvSpPr>
        <p:spPr bwMode="auto">
          <a:xfrm>
            <a:off x="0" y="10160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9" name="AutoShape 5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31750" name="Rectangle 6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1" name="Rectangle 7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11</a:t>
              </a:r>
            </a:p>
          </p:txBody>
        </p:sp>
      </p:grpSp>
      <p:pic>
        <p:nvPicPr>
          <p:cNvPr id="31753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-177800"/>
            <a:ext cx="54610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0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32771" name="Rectangle 3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12</a:t>
              </a:r>
            </a:p>
          </p:txBody>
        </p:sp>
      </p:grpSp>
      <p:sp>
        <p:nvSpPr>
          <p:cNvPr id="32774" name="Rectangle 6"/>
          <p:cNvSpPr>
            <a:spLocks noChangeArrowheads="1"/>
          </p:cNvSpPr>
          <p:nvPr>
            <p:ph type="title"/>
          </p:nvPr>
        </p:nvSpPr>
        <p:spPr>
          <a:xfrm>
            <a:off x="685800" y="-482600"/>
            <a:ext cx="7772400" cy="1417638"/>
          </a:xfrm>
          <a:ln/>
        </p:spPr>
        <p:txBody>
          <a:bodyPr lIns="25400" tIns="25400" rIns="5078" bIns="25400"/>
          <a:lstStyle/>
          <a:p>
            <a:pPr marL="39688"/>
            <a:r>
              <a:rPr lang="en-US" altLang="en-US" b="1">
                <a:solidFill>
                  <a:srgbClr val="FF5308"/>
                </a:solidFill>
              </a:rPr>
              <a:t>King Louis XIV (1638-1715)</a:t>
            </a:r>
            <a:endParaRPr lang="en-US" altLang="en-US" b="1">
              <a:solidFill>
                <a:srgbClr val="FF5308"/>
              </a:solidFill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>
            <p:ph type="body" idx="1"/>
          </p:nvPr>
        </p:nvSpPr>
        <p:spPr>
          <a:xfrm>
            <a:off x="419100" y="1358900"/>
            <a:ext cx="5461000" cy="6070600"/>
          </a:xfrm>
          <a:ln/>
        </p:spPr>
        <p:txBody>
          <a:bodyPr lIns="25400" tIns="25400" rIns="5078" bIns="25400"/>
          <a:lstStyle/>
          <a:p>
            <a:pPr>
              <a:lnSpc>
                <a:spcPct val="80000"/>
              </a:lnSpc>
            </a:pPr>
            <a:r>
              <a:rPr lang="en-US" altLang="en-US" sz="2200">
                <a:latin typeface="Arial" charset="0"/>
                <a:cs typeface="Arial" charset="0"/>
                <a:sym typeface="Arial" charset="0"/>
              </a:rPr>
              <a:t>French</a:t>
            </a:r>
            <a:endParaRPr lang="en-US" altLang="en-US" sz="2200"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endParaRPr lang="en-US" altLang="en-US" sz="2200"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200">
                <a:latin typeface="Arial" charset="0"/>
                <a:cs typeface="Arial" charset="0"/>
                <a:sym typeface="Arial" charset="0"/>
              </a:rPr>
              <a:t>Early Life</a:t>
            </a:r>
            <a:endParaRPr lang="en-US" altLang="en-US" sz="2200">
              <a:latin typeface="Arial" charset="0"/>
              <a:sym typeface="Arial" charset="0"/>
            </a:endParaRPr>
          </a:p>
          <a:p>
            <a:pPr marL="587375" lvl="1">
              <a:lnSpc>
                <a:spcPct val="80000"/>
              </a:lnSpc>
            </a:pPr>
            <a:r>
              <a:rPr lang="en-US" altLang="en-US" sz="2200">
                <a:latin typeface="Arial" charset="0"/>
                <a:cs typeface="Arial" charset="0"/>
                <a:sym typeface="Arial" charset="0"/>
              </a:rPr>
              <a:t>His reign, from 1643 to his death in 1715 was the longest documented reign of any European monarch.</a:t>
            </a:r>
            <a:endParaRPr lang="en-US" altLang="en-US" sz="2200">
              <a:latin typeface="Arial" charset="0"/>
              <a:sym typeface="Arial" charset="0"/>
            </a:endParaRPr>
          </a:p>
          <a:p>
            <a:pPr marL="587375" lvl="1">
              <a:lnSpc>
                <a:spcPct val="80000"/>
              </a:lnSpc>
            </a:pPr>
            <a:r>
              <a:rPr lang="en-US" altLang="en-US" sz="2200">
                <a:latin typeface="Arial" charset="0"/>
                <a:cs typeface="Arial" charset="0"/>
                <a:sym typeface="Arial" charset="0"/>
              </a:rPr>
              <a:t>Cardinal Mazarin helped Louis rule when he was young</a:t>
            </a:r>
            <a:endParaRPr lang="en-US" altLang="en-US" sz="2200">
              <a:latin typeface="Arial" charset="0"/>
              <a:sym typeface="Arial" charset="0"/>
            </a:endParaRPr>
          </a:p>
          <a:p>
            <a:pPr marL="587375" lvl="1">
              <a:lnSpc>
                <a:spcPct val="80000"/>
              </a:lnSpc>
            </a:pPr>
            <a:r>
              <a:rPr lang="en-US" altLang="en-US" sz="2200">
                <a:latin typeface="Arial" charset="0"/>
                <a:cs typeface="Arial" charset="0"/>
                <a:sym typeface="Arial" charset="0"/>
              </a:rPr>
              <a:t>Louis XIV distrusted nobility as they tried to take his power when he was young - wanted to be so powerful, no one could threaten him!</a:t>
            </a:r>
            <a:endParaRPr lang="en-US" altLang="en-US" sz="2200">
              <a:latin typeface="Arial" charset="0"/>
              <a:sym typeface="Arial" charset="0"/>
            </a:endParaRPr>
          </a:p>
        </p:txBody>
      </p:sp>
      <p:pic>
        <p:nvPicPr>
          <p:cNvPr id="32776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068513"/>
            <a:ext cx="327660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7" name="Rectangle 9"/>
          <p:cNvSpPr>
            <a:spLocks/>
          </p:cNvSpPr>
          <p:nvPr/>
        </p:nvSpPr>
        <p:spPr bwMode="auto">
          <a:xfrm>
            <a:off x="6527800" y="1308100"/>
            <a:ext cx="193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r>
              <a:rPr lang="en-US" altLang="en-US" sz="1800">
                <a:ea typeface="Lucida Grande" charset="0"/>
                <a:cs typeface="Lucida Grande" charset="0"/>
              </a:rPr>
              <a:t>Known as the “Sun King”</a:t>
            </a: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965200" y="863600"/>
            <a:ext cx="1482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r>
              <a:rPr lang="en-US" altLang="en-US" sz="1800">
                <a:ea typeface="Lucida Grande" charset="0"/>
                <a:cs typeface="Lucida Grande" charset="0"/>
              </a:rPr>
              <a:t>pg 139- 143</a:t>
            </a:r>
          </a:p>
        </p:txBody>
      </p:sp>
      <p:sp>
        <p:nvSpPr>
          <p:cNvPr id="32779" name="Rectangle 11"/>
          <p:cNvSpPr>
            <a:spLocks/>
          </p:cNvSpPr>
          <p:nvPr/>
        </p:nvSpPr>
        <p:spPr bwMode="auto">
          <a:xfrm>
            <a:off x="88900" y="5118100"/>
            <a:ext cx="6018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81279" bIns="0">
            <a:spAutoFit/>
          </a:bodyPr>
          <a:lstStyle>
            <a:lvl1pPr marL="587375" indent="-228600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pPr>
              <a:spcBef>
                <a:spcPts val="400"/>
              </a:spcBef>
              <a:buClr>
                <a:srgbClr val="9B2D1F"/>
              </a:buClr>
              <a:buSzPct val="85000"/>
              <a:buFont typeface="Wingdings 2" charset="2"/>
              <a:buChar char=""/>
            </a:pPr>
            <a:r>
              <a:rPr lang="en-US" altLang="en-US" sz="2600">
                <a:ea typeface="Lucida Grande" charset="0"/>
                <a:cs typeface="Lucida Grande" charset="0"/>
              </a:rPr>
              <a:t>“L’etat c’est moi” -  I am the state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33793" name="Rectangle 1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794" name="Rectangle 2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14</a:t>
              </a:r>
            </a:p>
          </p:txBody>
        </p:sp>
      </p:grpSp>
      <p:sp>
        <p:nvSpPr>
          <p:cNvPr id="33796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lIns="25400" tIns="25400" rIns="5078" bIns="25400"/>
          <a:lstStyle/>
          <a:p>
            <a:pPr marL="39688"/>
            <a:r>
              <a:rPr lang="en-US" altLang="en-US" b="1"/>
              <a:t>Louis XIV</a:t>
            </a:r>
            <a:endParaRPr lang="en-US" altLang="en-US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>
            <p:ph type="body" idx="1"/>
          </p:nvPr>
        </p:nvSpPr>
        <p:spPr>
          <a:xfrm>
            <a:off x="685800" y="1651000"/>
            <a:ext cx="7772400" cy="5435600"/>
          </a:xfrm>
          <a:ln/>
        </p:spPr>
        <p:txBody>
          <a:bodyPr lIns="25400" tIns="25400" rIns="5078" bIns="25400"/>
          <a:lstStyle/>
          <a:p>
            <a:r>
              <a:rPr lang="en-US" altLang="en-US"/>
              <a:t>Achievements</a:t>
            </a:r>
          </a:p>
          <a:p>
            <a:pPr marL="587375" lvl="1"/>
            <a:r>
              <a:rPr lang="en-US" altLang="en-US"/>
              <a:t>Economic Growth</a:t>
            </a:r>
          </a:p>
          <a:p>
            <a:pPr marL="811213" lvl="2"/>
            <a:r>
              <a:rPr lang="en-US" altLang="en-US"/>
              <a:t>Louis XIV minister - Colbert- helped to strengthen the economy</a:t>
            </a:r>
          </a:p>
          <a:p>
            <a:pPr marL="811213" lvl="2"/>
            <a:r>
              <a:rPr lang="en-US" altLang="en-US"/>
              <a:t>France began to focus on Mercantilism- expanded manufacturing, became self sufficient, developed favorable balance of trade</a:t>
            </a:r>
          </a:p>
          <a:p>
            <a:pPr marL="587375" lvl="1"/>
            <a:r>
              <a:rPr lang="en-US" altLang="en-US"/>
              <a:t>Cultural Growth</a:t>
            </a:r>
          </a:p>
          <a:p>
            <a:pPr marL="811213" lvl="2"/>
            <a:r>
              <a:rPr lang="en-US" altLang="en-US"/>
              <a:t>Built Versailles - Grand Palace - Monument to glory of Louis XIV and absolutism</a:t>
            </a:r>
          </a:p>
          <a:p>
            <a:pPr marL="811213" lvl="2"/>
            <a:r>
              <a:rPr lang="en-US" altLang="en-US"/>
              <a:t>Patronage of the arts - &gt; purpose was not to glorify god (like in middle ages) or human potential (Renaissance) but to glorify the king (himself)</a:t>
            </a:r>
          </a:p>
        </p:txBody>
      </p:sp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33800" name="Rectangle 8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01" name="Rectangle 9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14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8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34819" name="Rectangle 3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0" name="Rectangle 4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15</a:t>
              </a:r>
            </a:p>
          </p:txBody>
        </p:sp>
      </p:grpSp>
      <p:sp>
        <p:nvSpPr>
          <p:cNvPr id="34822" name="Rectangle 6"/>
          <p:cNvSpPr>
            <a:spLocks noChangeArrowheads="1"/>
          </p:cNvSpPr>
          <p:nvPr>
            <p:ph type="body" idx="1"/>
          </p:nvPr>
        </p:nvSpPr>
        <p:spPr>
          <a:xfrm>
            <a:off x="166688" y="228600"/>
            <a:ext cx="4432300" cy="7251700"/>
          </a:xfrm>
          <a:ln/>
        </p:spPr>
        <p:txBody>
          <a:bodyPr lIns="25400" tIns="25400" rIns="5078" bIns="25400"/>
          <a:lstStyle/>
          <a:p>
            <a:pPr>
              <a:lnSpc>
                <a:spcPct val="90000"/>
              </a:lnSpc>
            </a:pPr>
            <a:endParaRPr lang="en-US" altLang="en-US" sz="2200"/>
          </a:p>
          <a:p>
            <a:pPr>
              <a:lnSpc>
                <a:spcPct val="90000"/>
              </a:lnSpc>
            </a:pPr>
            <a:r>
              <a:rPr lang="en-US" altLang="en-US" sz="2200"/>
              <a:t>Louis spent a fortune to surround himself with luxury.</a:t>
            </a:r>
          </a:p>
          <a:p>
            <a:pPr marL="587375" lvl="1">
              <a:lnSpc>
                <a:spcPct val="90000"/>
              </a:lnSpc>
            </a:pPr>
            <a:r>
              <a:rPr lang="en-US" altLang="en-US" sz="2000"/>
              <a:t>Every meal was a feast</a:t>
            </a:r>
          </a:p>
          <a:p>
            <a:pPr marL="862013" lvl="2">
              <a:lnSpc>
                <a:spcPct val="90000"/>
              </a:lnSpc>
            </a:pPr>
            <a:r>
              <a:rPr lang="en-US" altLang="en-US" sz="1700"/>
              <a:t>One observer reported that once devoured four plates of soup, a whole pheasant, a partridge in garlic sauce, two slices of ham, a salad, a plate of pastries, fruit, and hard-boiled eggs in a single sitting!</a:t>
            </a:r>
          </a:p>
          <a:p>
            <a:pPr marL="587375" lvl="1">
              <a:lnSpc>
                <a:spcPct val="90000"/>
              </a:lnSpc>
            </a:pPr>
            <a:r>
              <a:rPr lang="en-US" altLang="en-US" sz="2000"/>
              <a:t>Nearly </a:t>
            </a:r>
            <a:r>
              <a:rPr lang="en-US" altLang="en-US" sz="2000" b="1"/>
              <a:t>500</a:t>
            </a:r>
            <a:r>
              <a:rPr lang="en-US" altLang="en-US" sz="2000"/>
              <a:t> cooks, waiters, and other servants worked to satisfy </a:t>
            </a:r>
            <a:r>
              <a:rPr lang="en-US" altLang="en-US" sz="2000" b="1"/>
              <a:t>his</a:t>
            </a:r>
            <a:r>
              <a:rPr lang="en-US" altLang="en-US" sz="2000"/>
              <a:t> needs.</a:t>
            </a:r>
          </a:p>
          <a:p>
            <a:pPr marL="587375" lvl="1">
              <a:lnSpc>
                <a:spcPct val="90000"/>
              </a:lnSpc>
            </a:pPr>
            <a:r>
              <a:rPr lang="en-US" altLang="en-US" sz="2000"/>
              <a:t>There was not enough water pressure to run all the fountains at once.</a:t>
            </a:r>
          </a:p>
          <a:p>
            <a:pPr marL="862013" lvl="2">
              <a:lnSpc>
                <a:spcPct val="90000"/>
              </a:lnSpc>
            </a:pPr>
            <a:r>
              <a:rPr lang="en-US" altLang="en-US" sz="1700"/>
              <a:t>So, a servant would run ahead of Louis, turn on the fountain just before Louis would see it, then turn it off after he had walked past.</a:t>
            </a:r>
          </a:p>
        </p:txBody>
      </p:sp>
      <p:pic>
        <p:nvPicPr>
          <p:cNvPr id="34823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19100"/>
            <a:ext cx="423703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379413" y="266700"/>
            <a:ext cx="22510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r>
              <a:rPr lang="en-US" altLang="en-US" sz="1800" b="1">
                <a:ea typeface="Lucida Grande" charset="0"/>
                <a:cs typeface="Lucida Grande" charset="0"/>
              </a:rPr>
              <a:t>FOR EXTRA INFO....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2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35843" name="Rectangle 3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44" name="Rectangle 4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17</a:t>
              </a:r>
            </a:p>
          </p:txBody>
        </p:sp>
      </p:grpSp>
      <p:pic>
        <p:nvPicPr>
          <p:cNvPr id="3584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7"/>
          <p:cNvSpPr>
            <a:spLocks/>
          </p:cNvSpPr>
          <p:nvPr/>
        </p:nvSpPr>
        <p:spPr bwMode="auto">
          <a:xfrm>
            <a:off x="190500" y="495300"/>
            <a:ext cx="8432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pPr algn="ctr"/>
            <a:r>
              <a:rPr lang="en-US" altLang="en-US" sz="4400" u="sng">
                <a:solidFill>
                  <a:srgbClr val="009999"/>
                </a:solidFill>
                <a:ea typeface="Lucida Grande" charset="0"/>
                <a:cs typeface="Lucida Grande" charset="0"/>
                <a:hlinkClick r:id="rId3"/>
              </a:rPr>
              <a:t>The Palace at Versailles</a:t>
            </a:r>
            <a:endParaRPr lang="en-US" altLang="en-US" sz="4400" u="sng">
              <a:solidFill>
                <a:srgbClr val="009999"/>
              </a:solidFill>
              <a:ea typeface="Lucida Grande" charset="0"/>
              <a:cs typeface="Lucida Grande" charset="0"/>
            </a:endParaRPr>
          </a:p>
        </p:txBody>
      </p: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4876800" y="1435100"/>
            <a:ext cx="3314700" cy="711200"/>
            <a:chOff x="0" y="0"/>
            <a:chExt cx="2088" cy="448"/>
          </a:xfrm>
        </p:grpSpPr>
        <p:sp>
          <p:nvSpPr>
            <p:cNvPr id="35848" name="Rectangle 8"/>
            <p:cNvSpPr>
              <a:spLocks/>
            </p:cNvSpPr>
            <p:nvPr/>
          </p:nvSpPr>
          <p:spPr bwMode="auto">
            <a:xfrm>
              <a:off x="0" y="56"/>
              <a:ext cx="2064" cy="336"/>
            </a:xfrm>
            <a:prstGeom prst="rect">
              <a:avLst/>
            </a:prstGeom>
            <a:solidFill>
              <a:schemeClr val="accent1">
                <a:alpha val="22353"/>
              </a:schemeClr>
            </a:solidFill>
            <a:ln w="12700" cap="flat">
              <a:solidFill>
                <a:srgbClr val="9B320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49" name="Rectangle 9"/>
            <p:cNvSpPr>
              <a:spLocks/>
            </p:cNvSpPr>
            <p:nvPr/>
          </p:nvSpPr>
          <p:spPr bwMode="auto">
            <a:xfrm>
              <a:off x="0" y="0"/>
              <a:ext cx="208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Cost: estimated $2 billion</a:t>
              </a:r>
            </a:p>
          </p:txBody>
        </p:sp>
      </p:grp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25400" y="2171700"/>
            <a:ext cx="3276600" cy="2487613"/>
            <a:chOff x="0" y="0"/>
            <a:chExt cx="2064" cy="1567"/>
          </a:xfrm>
        </p:grpSpPr>
        <p:sp>
          <p:nvSpPr>
            <p:cNvPr id="35851" name="Freeform 11"/>
            <p:cNvSpPr>
              <a:spLocks/>
            </p:cNvSpPr>
            <p:nvPr/>
          </p:nvSpPr>
          <p:spPr bwMode="auto">
            <a:xfrm>
              <a:off x="0" y="0"/>
              <a:ext cx="2064" cy="1440"/>
            </a:xfrm>
            <a:custGeom>
              <a:avLst/>
              <a:gdLst>
                <a:gd name="T0" fmla="*/ 0 w 21600"/>
                <a:gd name="T1" fmla="*/ 10539 h 21600"/>
                <a:gd name="T2" fmla="*/ 5400 w 21600"/>
                <a:gd name="T3" fmla="*/ 10539 h 21600"/>
                <a:gd name="T4" fmla="*/ 5400 w 21600"/>
                <a:gd name="T5" fmla="*/ 21600 h 21600"/>
                <a:gd name="T6" fmla="*/ 16200 w 21600"/>
                <a:gd name="T7" fmla="*/ 21600 h 21600"/>
                <a:gd name="T8" fmla="*/ 16200 w 21600"/>
                <a:gd name="T9" fmla="*/ 10539 h 21600"/>
                <a:gd name="T10" fmla="*/ 21600 w 21600"/>
                <a:gd name="T11" fmla="*/ 10539 h 21600"/>
                <a:gd name="T12" fmla="*/ 10800 w 21600"/>
                <a:gd name="T13" fmla="*/ 0 h 21600"/>
                <a:gd name="T14" fmla="*/ 0 w 21600"/>
                <a:gd name="T15" fmla="*/ 10539 h 21600"/>
                <a:gd name="T16" fmla="*/ 0 w 21600"/>
                <a:gd name="T17" fmla="*/ 1053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10539"/>
                  </a:moveTo>
                  <a:lnTo>
                    <a:pt x="5400" y="10539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10539"/>
                  </a:lnTo>
                  <a:lnTo>
                    <a:pt x="21600" y="10539"/>
                  </a:lnTo>
                  <a:lnTo>
                    <a:pt x="10800" y="0"/>
                  </a:lnTo>
                  <a:lnTo>
                    <a:pt x="0" y="10539"/>
                  </a:lnTo>
                  <a:close/>
                  <a:moveTo>
                    <a:pt x="0" y="10539"/>
                  </a:moveTo>
                </a:path>
              </a:pathLst>
            </a:custGeom>
            <a:solidFill>
              <a:schemeClr val="accent1">
                <a:alpha val="22353"/>
              </a:schemeClr>
            </a:solidFill>
            <a:ln w="12700" cap="flat">
              <a:solidFill>
                <a:srgbClr val="9B320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2" name="Rectangle 12"/>
            <p:cNvSpPr>
              <a:spLocks/>
            </p:cNvSpPr>
            <p:nvPr/>
          </p:nvSpPr>
          <p:spPr bwMode="auto">
            <a:xfrm>
              <a:off x="516" y="223"/>
              <a:ext cx="105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0480" bIns="0" anchor="ctr"/>
            <a:lstStyle>
              <a:lvl1pPr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Main building: 500 yards long</a:t>
              </a:r>
            </a:p>
            <a:p>
              <a:pPr algn="ctr"/>
              <a:r>
                <a:rPr lang="en-US" altLang="en-US" sz="2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2,000 rooms</a:t>
              </a:r>
            </a:p>
          </p:txBody>
        </p:sp>
      </p:grpSp>
      <p:grpSp>
        <p:nvGrpSpPr>
          <p:cNvPr id="35856" name="Group 16"/>
          <p:cNvGrpSpPr>
            <a:grpSpLocks/>
          </p:cNvGrpSpPr>
          <p:nvPr/>
        </p:nvGrpSpPr>
        <p:grpSpPr bwMode="auto">
          <a:xfrm>
            <a:off x="5181600" y="3771900"/>
            <a:ext cx="2705100" cy="1066800"/>
            <a:chOff x="0" y="0"/>
            <a:chExt cx="1704" cy="672"/>
          </a:xfrm>
        </p:grpSpPr>
        <p:sp>
          <p:nvSpPr>
            <p:cNvPr id="35854" name="Rectangle 14"/>
            <p:cNvSpPr>
              <a:spLocks/>
            </p:cNvSpPr>
            <p:nvPr/>
          </p:nvSpPr>
          <p:spPr bwMode="auto">
            <a:xfrm>
              <a:off x="0" y="24"/>
              <a:ext cx="1680" cy="624"/>
            </a:xfrm>
            <a:prstGeom prst="rect">
              <a:avLst/>
            </a:prstGeom>
            <a:solidFill>
              <a:schemeClr val="accent1">
                <a:alpha val="22353"/>
              </a:schemeClr>
            </a:solidFill>
            <a:ln w="12700" cap="flat">
              <a:solidFill>
                <a:srgbClr val="9B320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5" name="Rectangle 15"/>
            <p:cNvSpPr>
              <a:spLocks/>
            </p:cNvSpPr>
            <p:nvPr/>
          </p:nvSpPr>
          <p:spPr bwMode="auto">
            <a:xfrm>
              <a:off x="0" y="0"/>
              <a:ext cx="170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Labor force:</a:t>
              </a:r>
            </a:p>
            <a:p>
              <a:pPr algn="ctr"/>
              <a:r>
                <a:rPr lang="en-US" altLang="en-US" sz="2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36,000 laborers</a:t>
              </a:r>
            </a:p>
            <a:p>
              <a:pPr algn="ctr"/>
              <a:r>
                <a:rPr lang="en-US" altLang="en-US" sz="2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6,000 horses</a:t>
              </a:r>
            </a:p>
          </p:txBody>
        </p:sp>
      </p:grpSp>
      <p:grpSp>
        <p:nvGrpSpPr>
          <p:cNvPr id="35859" name="Group 19"/>
          <p:cNvGrpSpPr>
            <a:grpSpLocks/>
          </p:cNvGrpSpPr>
          <p:nvPr/>
        </p:nvGrpSpPr>
        <p:grpSpPr bwMode="auto">
          <a:xfrm>
            <a:off x="4953000" y="2425700"/>
            <a:ext cx="3162300" cy="1066800"/>
            <a:chOff x="0" y="0"/>
            <a:chExt cx="1992" cy="672"/>
          </a:xfrm>
        </p:grpSpPr>
        <p:sp>
          <p:nvSpPr>
            <p:cNvPr id="35857" name="Rectangle 17"/>
            <p:cNvSpPr>
              <a:spLocks/>
            </p:cNvSpPr>
            <p:nvPr/>
          </p:nvSpPr>
          <p:spPr bwMode="auto">
            <a:xfrm>
              <a:off x="0" y="120"/>
              <a:ext cx="1968" cy="432"/>
            </a:xfrm>
            <a:prstGeom prst="rect">
              <a:avLst/>
            </a:prstGeom>
            <a:solidFill>
              <a:schemeClr val="accent1">
                <a:alpha val="22353"/>
              </a:schemeClr>
            </a:solidFill>
            <a:ln w="12700" cap="flat">
              <a:solidFill>
                <a:srgbClr val="9B320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8" name="Rectangle 18"/>
            <p:cNvSpPr>
              <a:spLocks/>
            </p:cNvSpPr>
            <p:nvPr/>
          </p:nvSpPr>
          <p:spPr bwMode="auto">
            <a:xfrm>
              <a:off x="0" y="0"/>
              <a:ext cx="199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15,000 acres of gardens</a:t>
              </a:r>
            </a:p>
            <a:p>
              <a:pPr algn="ctr"/>
              <a:r>
                <a:rPr lang="en-US" altLang="en-US" sz="2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1,400 fountains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6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36867" name="Rectangle 3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68" name="Rectangle 4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19</a:t>
              </a:r>
            </a:p>
          </p:txBody>
        </p:sp>
      </p:grpSp>
      <p:sp>
        <p:nvSpPr>
          <p:cNvPr id="36870" name="Rectangle 6"/>
          <p:cNvSpPr>
            <a:spLocks noChangeArrowheads="1"/>
          </p:cNvSpPr>
          <p:nvPr>
            <p:ph type="title"/>
          </p:nvPr>
        </p:nvSpPr>
        <p:spPr>
          <a:xfrm>
            <a:off x="685800" y="-355600"/>
            <a:ext cx="7772400" cy="1417638"/>
          </a:xfrm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>Why all the attention?</a:t>
            </a:r>
          </a:p>
        </p:txBody>
      </p:sp>
      <p:sp>
        <p:nvSpPr>
          <p:cNvPr id="36871" name="Rectangle 7"/>
          <p:cNvSpPr>
            <a:spLocks noChangeArrowheads="1"/>
          </p:cNvSpPr>
          <p:nvPr>
            <p:ph type="body" idx="1"/>
          </p:nvPr>
        </p:nvSpPr>
        <p:spPr>
          <a:xfrm>
            <a:off x="546100" y="1168400"/>
            <a:ext cx="7772400" cy="5753100"/>
          </a:xfrm>
          <a:ln/>
        </p:spPr>
        <p:txBody>
          <a:bodyPr lIns="25400" tIns="25400" rIns="5078" bIns="25400"/>
          <a:lstStyle/>
          <a:p>
            <a:pPr>
              <a:lnSpc>
                <a:spcPct val="90000"/>
              </a:lnSpc>
            </a:pPr>
            <a:r>
              <a:rPr lang="en-US" altLang="en-US"/>
              <a:t>Appealed to Louis’ arrogance However, there was an alternative reason that Louis required his nobles to wait on him daily.</a:t>
            </a:r>
          </a:p>
          <a:p>
            <a:pPr marL="587375" lvl="1">
              <a:lnSpc>
                <a:spcPct val="90000"/>
              </a:lnSpc>
            </a:pPr>
            <a:r>
              <a:rPr lang="en-US" altLang="en-US"/>
              <a:t>Feudal times = powerful/free nobles</a:t>
            </a:r>
          </a:p>
          <a:p>
            <a:pPr marL="587375" lvl="1">
              <a:lnSpc>
                <a:spcPct val="90000"/>
              </a:lnSpc>
            </a:pPr>
            <a:r>
              <a:rPr lang="en-US" altLang="en-US"/>
              <a:t>By making the nobles stay at Versailles, they no longer had free time to govern.</a:t>
            </a:r>
          </a:p>
          <a:p>
            <a:pPr marL="862013" lvl="2">
              <a:lnSpc>
                <a:spcPct val="90000"/>
              </a:lnSpc>
            </a:pPr>
            <a:r>
              <a:rPr lang="en-US" altLang="en-US"/>
              <a:t>They lost control of their subjects and, thus, lost their power.</a:t>
            </a:r>
          </a:p>
          <a:p>
            <a:pPr marL="862013" lvl="2">
              <a:lnSpc>
                <a:spcPct val="90000"/>
              </a:lnSpc>
            </a:pPr>
            <a:r>
              <a:rPr lang="en-US" altLang="en-US"/>
              <a:t>That power over the citizens now belonged to King Louis.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this sly way, Louis did limit the powers of the nobles, all without a fight!!!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0" y="0"/>
            <a:ext cx="9169400" cy="6858000"/>
            <a:chOff x="0" y="0"/>
            <a:chExt cx="5776" cy="4320"/>
          </a:xfrm>
        </p:grpSpPr>
        <p:sp>
          <p:nvSpPr>
            <p:cNvPr id="37889" name="Rectangle 1"/>
            <p:cNvSpPr>
              <a:spLocks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0" name="Rectangle 2"/>
            <p:cNvSpPr>
              <a:spLocks/>
            </p:cNvSpPr>
            <p:nvPr/>
          </p:nvSpPr>
          <p:spPr bwMode="auto">
            <a:xfrm>
              <a:off x="0" y="0"/>
              <a:ext cx="577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r>
                <a:rPr lang="en-US" altLang="en-US" sz="1800">
                  <a:ea typeface="Lucida Grande" charset="0"/>
                  <a:cs typeface="Lucida Grande" charset="0"/>
                </a:rPr>
                <a:t>`</a:t>
              </a:r>
            </a:p>
          </p:txBody>
        </p:sp>
      </p:grpSp>
      <p:sp>
        <p:nvSpPr>
          <p:cNvPr id="37892" name="AutoShape 4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37893" name="Rectangle 5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4" name="Rectangle 6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20</a:t>
              </a:r>
            </a:p>
          </p:txBody>
        </p:sp>
      </p:grpSp>
      <p:sp>
        <p:nvSpPr>
          <p:cNvPr id="37896" name="Rectangle 8"/>
          <p:cNvSpPr>
            <a:spLocks noChangeArrowheads="1"/>
          </p:cNvSpPr>
          <p:nvPr>
            <p:ph type="title"/>
          </p:nvPr>
        </p:nvSpPr>
        <p:spPr>
          <a:xfrm>
            <a:off x="609600" y="-190500"/>
            <a:ext cx="7924800" cy="2159000"/>
          </a:xfrm>
          <a:ln/>
        </p:spPr>
        <p:txBody>
          <a:bodyPr lIns="25400" tIns="25400" rIns="5078" bIns="25400"/>
          <a:lstStyle/>
          <a:p>
            <a:pPr marL="39688"/>
            <a:r>
              <a:rPr lang="en-US" altLang="en-US" sz="3600"/>
              <a:t>Louis:  Smart guy, bad decisions - His legacy/downfall</a:t>
            </a:r>
            <a:br>
              <a:rPr lang="en-US" altLang="en-US" sz="3600"/>
            </a:br>
            <a:r>
              <a:rPr lang="en-US" altLang="en-US" sz="3600"/>
              <a:t>	</a:t>
            </a:r>
          </a:p>
        </p:txBody>
      </p:sp>
      <p:sp>
        <p:nvSpPr>
          <p:cNvPr id="37897" name="Rectangle 9"/>
          <p:cNvSpPr>
            <a:spLocks/>
          </p:cNvSpPr>
          <p:nvPr/>
        </p:nvSpPr>
        <p:spPr bwMode="auto">
          <a:xfrm>
            <a:off x="495300" y="1447800"/>
            <a:ext cx="51689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12738" indent="-273050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pPr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300">
                <a:ea typeface="Lucida Grande" charset="0"/>
                <a:cs typeface="Lucida Grande" charset="0"/>
              </a:rPr>
              <a:t>Frequent wars (ex. War of Spanish Succession, massive taxation,  and a series of poor harvests brought great suffering to the French people.</a:t>
            </a:r>
          </a:p>
          <a:p>
            <a:pPr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300">
                <a:ea typeface="Lucida Grande" charset="0"/>
                <a:cs typeface="Lucida Grande" charset="0"/>
              </a:rPr>
              <a:t>Despite the success of his finance minister, Louis XIV’s spending put the country in debt</a:t>
            </a:r>
          </a:p>
          <a:p>
            <a:pPr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300">
                <a:ea typeface="Lucida Grande" charset="0"/>
                <a:cs typeface="Lucida Grande" charset="0"/>
              </a:rPr>
              <a:t>When he died in 1715, the people of France rejoiced.</a:t>
            </a:r>
          </a:p>
          <a:p>
            <a:pPr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300">
                <a:ea typeface="Lucida Grande" charset="0"/>
                <a:cs typeface="Lucida Grande" charset="0"/>
              </a:rPr>
              <a:t>France was a world power - but at what cost?</a:t>
            </a:r>
          </a:p>
        </p:txBody>
      </p:sp>
      <p:pic>
        <p:nvPicPr>
          <p:cNvPr id="37898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03400"/>
            <a:ext cx="2451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38913" name="Rectangle 1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14" name="Rectangle 2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22</a:t>
              </a:r>
            </a:p>
          </p:txBody>
        </p:sp>
      </p:grpSp>
      <p:sp>
        <p:nvSpPr>
          <p:cNvPr id="38916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7" name="AutoShape 5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>
            <p:ph type="title"/>
          </p:nvPr>
        </p:nvSpPr>
        <p:spPr>
          <a:xfrm>
            <a:off x="5029200" y="431800"/>
            <a:ext cx="8039100" cy="3594100"/>
          </a:xfrm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 u="sng">
                <a:solidFill>
                  <a:srgbClr val="009999"/>
                </a:solidFill>
                <a:hlinkClick r:id="rId2"/>
              </a:rPr>
              <a:t>Peter the Great</a:t>
            </a:r>
            <a:r>
              <a:rPr lang="en-US" altLang="en-US" u="sng"/>
              <a:t/>
            </a:r>
            <a:br>
              <a:rPr lang="en-US" altLang="en-US" u="sng"/>
            </a:br>
            <a:r>
              <a:rPr lang="en-US" altLang="en-US"/>
              <a:t>(1672-1725)</a:t>
            </a:r>
            <a:br>
              <a:rPr lang="en-US" altLang="en-US"/>
            </a:br>
            <a:r>
              <a:rPr lang="en-US" altLang="en-US" sz="2400"/>
              <a:t>pg 149</a:t>
            </a: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38919" name="Rectangle 7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0" name="Rectangle 8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22</a:t>
              </a:r>
            </a:p>
          </p:txBody>
        </p:sp>
      </p:grpSp>
      <p:pic>
        <p:nvPicPr>
          <p:cNvPr id="38922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44500"/>
            <a:ext cx="47879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6" name="AutoShape 2"/>
          <p:cNvSpPr>
            <a:spLocks/>
          </p:cNvSpPr>
          <p:nvPr/>
        </p:nvSpPr>
        <p:spPr bwMode="auto">
          <a:xfrm>
            <a:off x="65088" y="69850"/>
            <a:ext cx="9013825" cy="6691313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63500" y="1449388"/>
            <a:ext cx="9020175" cy="15271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63500" y="1397000"/>
            <a:ext cx="9020175" cy="120650"/>
          </a:xfrm>
          <a:prstGeom prst="rect">
            <a:avLst/>
          </a:prstGeom>
          <a:solidFill>
            <a:srgbClr val="E6B1A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63500" y="2976563"/>
            <a:ext cx="9020175" cy="111125"/>
          </a:xfrm>
          <a:prstGeom prst="rect">
            <a:avLst/>
          </a:prstGeom>
          <a:solidFill>
            <a:srgbClr val="91848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254000" y="6330950"/>
            <a:ext cx="236538" cy="215900"/>
            <a:chOff x="0" y="0"/>
            <a:chExt cx="149" cy="136"/>
          </a:xfrm>
        </p:grpSpPr>
        <p:sp>
          <p:nvSpPr>
            <p:cNvPr id="21510" name="Rectangle 6"/>
            <p:cNvSpPr>
              <a:spLocks/>
            </p:cNvSpPr>
            <p:nvPr/>
          </p:nvSpPr>
          <p:spPr bwMode="auto">
            <a:xfrm>
              <a:off x="0" y="0"/>
              <a:ext cx="149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1" name="Rectangle 7"/>
            <p:cNvSpPr>
              <a:spLocks/>
            </p:cNvSpPr>
            <p:nvPr/>
          </p:nvSpPr>
          <p:spPr bwMode="auto">
            <a:xfrm>
              <a:off x="30" y="0"/>
              <a:ext cx="1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1</a:t>
              </a:r>
            </a:p>
          </p:txBody>
        </p:sp>
      </p:grpSp>
      <p:sp>
        <p:nvSpPr>
          <p:cNvPr id="21513" name="Rectangle 9"/>
          <p:cNvSpPr>
            <a:spLocks noChangeArrowheads="1"/>
          </p:cNvSpPr>
          <p:nvPr>
            <p:ph type="title"/>
          </p:nvPr>
        </p:nvSpPr>
        <p:spPr>
          <a:xfrm>
            <a:off x="457200" y="1282700"/>
            <a:ext cx="8229600" cy="1917700"/>
          </a:xfrm>
          <a:ln/>
        </p:spPr>
        <p:txBody>
          <a:bodyPr lIns="25400" tIns="25400" rIns="5078" bIns="25400" anchor="ctr"/>
          <a:lstStyle/>
          <a:p>
            <a:pPr marL="39688" algn="ctr"/>
            <a:r>
              <a:rPr lang="en-US" altLang="en-US">
                <a:solidFill>
                  <a:srgbClr val="FFFFFF"/>
                </a:solidFill>
              </a:rPr>
              <a:t>Absolute Monarchs of Europe</a:t>
            </a:r>
          </a:p>
        </p:txBody>
      </p:sp>
      <p:sp>
        <p:nvSpPr>
          <p:cNvPr id="21514" name="Rectangle 10"/>
          <p:cNvSpPr>
            <a:spLocks/>
          </p:cNvSpPr>
          <p:nvPr/>
        </p:nvSpPr>
        <p:spPr bwMode="auto">
          <a:xfrm>
            <a:off x="800100" y="3200400"/>
            <a:ext cx="75565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pPr algn="ctr"/>
            <a:r>
              <a:rPr lang="en-US" altLang="en-US" sz="3600" u="sng">
                <a:ea typeface="Lucida Grande" charset="0"/>
                <a:cs typeface="Lucida Grande" charset="0"/>
              </a:rPr>
              <a:t>Modern World History Patterns of Interaction</a:t>
            </a:r>
          </a:p>
          <a:p>
            <a:pPr algn="ctr"/>
            <a:r>
              <a:rPr lang="en-US" altLang="en-US" sz="3600" u="sng">
                <a:ea typeface="Lucida Grande" charset="0"/>
                <a:cs typeface="Lucida Grande" charset="0"/>
              </a:rPr>
              <a:t>Chapter 5</a:t>
            </a:r>
          </a:p>
          <a:p>
            <a:pPr algn="ctr"/>
            <a:r>
              <a:rPr lang="en-US" altLang="en-US" sz="3600" u="sng">
                <a:ea typeface="Lucida Grande" charset="0"/>
                <a:cs typeface="Lucida Grande" charset="0"/>
              </a:rPr>
              <a:t>Pg 130 - 160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8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39939" name="Rectangle 3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0" name="Rectangle 4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23</a:t>
              </a:r>
            </a:p>
          </p:txBody>
        </p:sp>
      </p:grpSp>
      <p:sp>
        <p:nvSpPr>
          <p:cNvPr id="39942" name="Rectangle 6"/>
          <p:cNvSpPr>
            <a:spLocks noChangeArrowheads="1"/>
          </p:cNvSpPr>
          <p:nvPr>
            <p:ph type="title"/>
          </p:nvPr>
        </p:nvSpPr>
        <p:spPr>
          <a:xfrm>
            <a:off x="685800" y="-431800"/>
            <a:ext cx="7772400" cy="1417638"/>
          </a:xfrm>
          <a:ln/>
        </p:spPr>
        <p:txBody>
          <a:bodyPr lIns="25400" tIns="25400" rIns="5078" bIns="25400"/>
          <a:lstStyle/>
          <a:p>
            <a:pPr marL="39688"/>
            <a:r>
              <a:rPr lang="en-US" altLang="en-US" b="1"/>
              <a:t>Peter the Great</a:t>
            </a:r>
            <a:endParaRPr lang="en-US" altLang="en-US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>
            <p:ph type="body" idx="1"/>
          </p:nvPr>
        </p:nvSpPr>
        <p:spPr>
          <a:xfrm>
            <a:off x="685800" y="1143000"/>
            <a:ext cx="7772400" cy="5715000"/>
          </a:xfrm>
          <a:ln/>
        </p:spPr>
        <p:txBody>
          <a:bodyPr lIns="25400" tIns="25400" rIns="5078" bIns="25400"/>
          <a:lstStyle/>
          <a:p>
            <a:r>
              <a:rPr lang="en-US" altLang="en-US"/>
              <a:t>Russian</a:t>
            </a:r>
          </a:p>
          <a:p>
            <a:r>
              <a:rPr lang="en-US" altLang="en-US"/>
              <a:t>Early Life/Background</a:t>
            </a:r>
          </a:p>
          <a:p>
            <a:pPr marL="587375" lvl="1"/>
            <a:r>
              <a:rPr lang="en-US" altLang="en-US" sz="2600"/>
              <a:t>Part of the Romanov family </a:t>
            </a:r>
          </a:p>
          <a:p>
            <a:pPr marL="587375" lvl="1"/>
            <a:r>
              <a:rPr lang="en-US" altLang="en-US" sz="2600"/>
              <a:t>Russia was separated from Western Europe by... </a:t>
            </a:r>
          </a:p>
          <a:p>
            <a:pPr marL="862013" lvl="2"/>
            <a:r>
              <a:rPr lang="en-US" altLang="en-US" sz="2600"/>
              <a:t>Religion - Eastern Orthodox </a:t>
            </a:r>
          </a:p>
          <a:p>
            <a:pPr marL="862013" lvl="2"/>
            <a:r>
              <a:rPr lang="en-US" altLang="en-US" sz="2600"/>
              <a:t>Geography - Mongols and cold water port had cut off Russia from western Europe</a:t>
            </a:r>
          </a:p>
          <a:p>
            <a:pPr marL="587375" lvl="1"/>
            <a:r>
              <a:rPr lang="en-US" altLang="en-US" sz="2600"/>
              <a:t>Came to be known as Peter the Great because he was one of Russia’s greatest leaders and reformers and he was a big man, over 6’6” tall!!!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399F-D8B6-4E33-AE31-F1D8E6F4C41B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409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-1588"/>
            <a:ext cx="7027863" cy="708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6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41987" name="Rectangle 3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88" name="Rectangle 4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24</a:t>
              </a:r>
            </a:p>
          </p:txBody>
        </p:sp>
      </p:grpSp>
      <p:sp>
        <p:nvSpPr>
          <p:cNvPr id="41990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>Peter visits the West - Early Life</a:t>
            </a:r>
          </a:p>
        </p:txBody>
      </p:sp>
      <p:sp>
        <p:nvSpPr>
          <p:cNvPr id="41991" name="Rectangle 7"/>
          <p:cNvSpPr>
            <a:spLocks noChangeArrowheads="1"/>
          </p:cNvSpPr>
          <p:nvPr>
            <p:ph type="body" idx="1"/>
          </p:nvPr>
        </p:nvSpPr>
        <p:spPr>
          <a:xfrm>
            <a:off x="571500" y="1625600"/>
            <a:ext cx="7772400" cy="5676900"/>
          </a:xfrm>
          <a:ln/>
        </p:spPr>
        <p:txBody>
          <a:bodyPr lIns="25400" tIns="25400" rIns="5078" bIns="25400"/>
          <a:lstStyle/>
          <a:p>
            <a:r>
              <a:rPr lang="en-US" altLang="en-US"/>
              <a:t>In 1683, 1 year after becoming czar, he embarked on the “Grand Embassy”, a long visit to Western Europe to learn more about Western Europe’s customs and industrial techniques.</a:t>
            </a:r>
          </a:p>
          <a:p>
            <a:r>
              <a:rPr lang="en-US" altLang="en-US"/>
              <a:t>On his journey, he insisted on keeping his identity secret and dress in plain clothes</a:t>
            </a:r>
          </a:p>
          <a:p>
            <a:pPr marL="587375" lvl="1"/>
            <a:r>
              <a:rPr lang="en-US" altLang="en-US" sz="2600"/>
              <a:t>.. But he traveled with 200 servants and 55 boyars...</a:t>
            </a:r>
          </a:p>
          <a:p>
            <a:pPr marL="587375" lvl="1"/>
            <a:r>
              <a:rPr lang="en-US" altLang="en-US" sz="2600"/>
              <a:t>...Not so “secret”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43011" name="Rectangle 3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2" name="Rectangle 4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25</a:t>
              </a:r>
            </a:p>
          </p:txBody>
        </p:sp>
      </p:grpSp>
      <p:sp>
        <p:nvSpPr>
          <p:cNvPr id="43014" name="Rectangle 6"/>
          <p:cNvSpPr>
            <a:spLocks noChangeArrowheads="1"/>
          </p:cNvSpPr>
          <p:nvPr>
            <p:ph type="title"/>
          </p:nvPr>
        </p:nvSpPr>
        <p:spPr>
          <a:xfrm>
            <a:off x="457200" y="-319088"/>
            <a:ext cx="8229600" cy="1420813"/>
          </a:xfrm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>Peter’s Reforms - </a:t>
            </a:r>
            <a:r>
              <a:rPr lang="en-US" altLang="en-US" sz="3600"/>
              <a:t>Achievements</a:t>
            </a:r>
          </a:p>
        </p:txBody>
      </p:sp>
      <p:sp>
        <p:nvSpPr>
          <p:cNvPr id="43015" name="Rectangle 7"/>
          <p:cNvSpPr>
            <a:spLocks noChangeArrowheads="1"/>
          </p:cNvSpPr>
          <p:nvPr>
            <p:ph type="body" idx="1"/>
          </p:nvPr>
        </p:nvSpPr>
        <p:spPr>
          <a:xfrm>
            <a:off x="495300" y="1384300"/>
            <a:ext cx="7772400" cy="5600700"/>
          </a:xfrm>
          <a:ln/>
        </p:spPr>
        <p:txBody>
          <a:bodyPr lIns="25400" tIns="25400" rIns="5078" bIns="25400"/>
          <a:lstStyle/>
          <a:p>
            <a:pPr>
              <a:lnSpc>
                <a:spcPct val="90000"/>
              </a:lnSpc>
            </a:pPr>
            <a:r>
              <a:rPr lang="en-US" altLang="en-US" sz="2400"/>
              <a:t>Peter was determined to </a:t>
            </a:r>
            <a:r>
              <a:rPr lang="en-US" altLang="en-US" sz="2400" b="1"/>
              <a:t>Westernize</a:t>
            </a:r>
            <a:r>
              <a:rPr lang="en-US" altLang="en-US" sz="2400"/>
              <a:t> Russia so it could compete with other European countries.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He knew that many people would refuse, so he increased his power as an absolute ruler.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He:</a:t>
            </a:r>
          </a:p>
          <a:p>
            <a:pPr marL="587375" lvl="1">
              <a:lnSpc>
                <a:spcPct val="90000"/>
              </a:lnSpc>
            </a:pPr>
            <a:r>
              <a:rPr lang="en-US" altLang="en-US" sz="2200"/>
              <a:t>Brought the Russian Orthodox Church under state control</a:t>
            </a:r>
          </a:p>
          <a:p>
            <a:pPr marL="587375" lvl="1">
              <a:lnSpc>
                <a:spcPct val="90000"/>
              </a:lnSpc>
            </a:pPr>
            <a:r>
              <a:rPr lang="en-US" altLang="en-US" sz="2200"/>
              <a:t>Reduced power of the wealthy landowners.</a:t>
            </a:r>
          </a:p>
          <a:p>
            <a:pPr marL="587375" lvl="1">
              <a:lnSpc>
                <a:spcPct val="90000"/>
              </a:lnSpc>
            </a:pPr>
            <a:r>
              <a:rPr lang="en-US" altLang="en-US" sz="2200"/>
              <a:t>Increased power of lower-ranking families that promised loyalty.</a:t>
            </a:r>
          </a:p>
          <a:p>
            <a:pPr marL="862013" lvl="2">
              <a:lnSpc>
                <a:spcPct val="90000"/>
              </a:lnSpc>
            </a:pPr>
            <a:r>
              <a:rPr lang="en-US" altLang="en-US" sz="1900"/>
              <a:t>These men and women pledged their lives to Peter.</a:t>
            </a:r>
          </a:p>
          <a:p>
            <a:pPr marL="587375" lvl="1">
              <a:lnSpc>
                <a:spcPct val="90000"/>
              </a:lnSpc>
            </a:pPr>
            <a:r>
              <a:rPr lang="en-US" altLang="en-US" sz="2200"/>
              <a:t>Hired European military offices to drill his soldiers in new ways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6" name="Rectangle 4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26</a:t>
              </a:r>
            </a:p>
          </p:txBody>
        </p:sp>
      </p:grpSp>
      <p:sp>
        <p:nvSpPr>
          <p:cNvPr id="44038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>Achievements - Westernizing Russia</a:t>
            </a:r>
          </a:p>
        </p:txBody>
      </p:sp>
      <p:sp>
        <p:nvSpPr>
          <p:cNvPr id="44039" name="Rectangle 7"/>
          <p:cNvSpPr>
            <a:spLocks noChangeArrowheads="1"/>
          </p:cNvSpPr>
          <p:nvPr>
            <p:ph type="body" idx="1"/>
          </p:nvPr>
        </p:nvSpPr>
        <p:spPr>
          <a:xfrm>
            <a:off x="914400" y="1651000"/>
            <a:ext cx="7772400" cy="5410200"/>
          </a:xfrm>
          <a:ln/>
        </p:spPr>
        <p:txBody>
          <a:bodyPr lIns="25400" tIns="25400" rIns="5078" bIns="25400"/>
          <a:lstStyle/>
          <a:p>
            <a:r>
              <a:rPr lang="en-US" altLang="en-US"/>
              <a:t>In order to make Russia more like Western Europe, he:</a:t>
            </a:r>
          </a:p>
          <a:p>
            <a:pPr marL="587375" lvl="1"/>
            <a:r>
              <a:rPr lang="en-US" altLang="en-US"/>
              <a:t>Introduced potatoes, which would later become the staple food of Russia.</a:t>
            </a:r>
          </a:p>
          <a:p>
            <a:pPr marL="587375" lvl="1"/>
            <a:r>
              <a:rPr lang="en-US" altLang="en-US"/>
              <a:t>Raised women’s status</a:t>
            </a:r>
          </a:p>
          <a:p>
            <a:pPr marL="587375" lvl="1"/>
            <a:r>
              <a:rPr lang="en-US" altLang="en-US"/>
              <a:t>Ordered nobles to give up their traditional clothes for Western European fashions.</a:t>
            </a:r>
          </a:p>
          <a:p>
            <a:pPr marL="587375" lvl="1"/>
            <a:r>
              <a:rPr lang="en-US" altLang="en-US"/>
              <a:t>Build a new capital with a warm water port- St. Petersburg - so that he could easily access Western Europe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EA7A-9FE6-4901-BB23-1DDDE1B50FE6}" type="slidenum">
              <a:rPr lang="en-US" altLang="en-US"/>
              <a:pPr/>
              <a:t>25</a:t>
            </a:fld>
            <a:endParaRPr lang="en-US" altLang="en-US"/>
          </a:p>
        </p:txBody>
      </p:sp>
      <p:pic>
        <p:nvPicPr>
          <p:cNvPr id="450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093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46081" name="Rectangle 1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2" name="Rectangle 2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27</a:t>
              </a:r>
            </a:p>
          </p:txBody>
        </p:sp>
      </p:grpSp>
      <p:sp>
        <p:nvSpPr>
          <p:cNvPr id="46084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5" name="AutoShape 5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>
            <p:ph type="body" idx="1"/>
          </p:nvPr>
        </p:nvSpPr>
        <p:spPr>
          <a:xfrm>
            <a:off x="8648700" y="6591300"/>
            <a:ext cx="241300" cy="266700"/>
          </a:xfrm>
          <a:ln/>
        </p:spPr>
        <p:txBody>
          <a:bodyPr lIns="25400" tIns="25400" rIns="5078" bIns="25400"/>
          <a:lstStyle/>
          <a:p>
            <a:endParaRPr lang="en-US" altLang="en-US"/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46087" name="Rectangle 7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8" name="Rectangle 8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27</a:t>
              </a:r>
            </a:p>
          </p:txBody>
        </p:sp>
      </p:grpSp>
      <p:pic>
        <p:nvPicPr>
          <p:cNvPr id="46090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0"/>
            <a:ext cx="916305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91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0132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47107" name="Rectangle 3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08" name="Rectangle 4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28</a:t>
              </a:r>
            </a:p>
          </p:txBody>
        </p:sp>
      </p:grpSp>
      <p:sp>
        <p:nvSpPr>
          <p:cNvPr id="47110" name="Rectangle 6"/>
          <p:cNvSpPr>
            <a:spLocks noChangeArrowheads="1"/>
          </p:cNvSpPr>
          <p:nvPr>
            <p:ph type="title"/>
          </p:nvPr>
        </p:nvSpPr>
        <p:spPr>
          <a:xfrm>
            <a:off x="914400" y="-393700"/>
            <a:ext cx="7772400" cy="1417638"/>
          </a:xfrm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>A New Capital - St. Petersburg</a:t>
            </a:r>
          </a:p>
        </p:txBody>
      </p:sp>
      <p:sp>
        <p:nvSpPr>
          <p:cNvPr id="47111" name="Rectangle 7"/>
          <p:cNvSpPr>
            <a:spLocks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  <a:ln/>
        </p:spPr>
        <p:txBody>
          <a:bodyPr lIns="25400" tIns="25400" rIns="5078" bIns="25400"/>
          <a:lstStyle/>
          <a:p>
            <a:r>
              <a:rPr lang="en-US" altLang="en-US" sz="2400"/>
              <a:t>Peter believed Russia’s future depended on having a warm-water seaport.</a:t>
            </a:r>
          </a:p>
          <a:p>
            <a:r>
              <a:rPr lang="en-US" altLang="en-US" sz="2400"/>
              <a:t>To promote education and growth, Peter wanted a seaport that would make it easier to travel to the West.</a:t>
            </a:r>
          </a:p>
          <a:p>
            <a:r>
              <a:rPr lang="en-US" altLang="en-US" sz="2400"/>
              <a:t>He began building the new capital on the swampy, unhealthy  lands close to the Baltic Sea.</a:t>
            </a:r>
          </a:p>
          <a:p>
            <a:r>
              <a:rPr lang="en-US" altLang="en-US" sz="2400"/>
              <a:t>An estimated 25,000 to 100,000 died from disease and poor working conditions while building </a:t>
            </a:r>
            <a:r>
              <a:rPr lang="en-US" altLang="en-US" sz="2400" b="1"/>
              <a:t>St. Petersburg</a:t>
            </a:r>
            <a:r>
              <a:rPr lang="en-US" altLang="en-US" sz="2400"/>
              <a:t>, which is named after Peter’s patron saint.</a:t>
            </a:r>
          </a:p>
          <a:p>
            <a:r>
              <a:rPr lang="en-US" altLang="en-US" sz="2400"/>
              <a:t>When it was finished, he ordered many of the Russian nobles to leave the comforts of Moscow and relocate to St. Petersburg.</a:t>
            </a:r>
          </a:p>
        </p:txBody>
      </p:sp>
      <p:pic>
        <p:nvPicPr>
          <p:cNvPr id="47112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14413"/>
            <a:ext cx="8915400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50177" name="Rectangle 1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78" name="Rectangle 2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29</a:t>
              </a:r>
            </a:p>
          </p:txBody>
        </p:sp>
      </p:grpSp>
      <p:sp>
        <p:nvSpPr>
          <p:cNvPr id="50180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AutoShape 5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50182" name="Rectangle 6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3" name="Rectangle 7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29</a:t>
              </a:r>
            </a:p>
          </p:txBody>
        </p:sp>
      </p:grpSp>
      <p:pic>
        <p:nvPicPr>
          <p:cNvPr id="50185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29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51201" name="Rectangle 1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02" name="Rectangle 2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30</a:t>
              </a:r>
            </a:p>
          </p:txBody>
        </p:sp>
      </p:grpSp>
      <p:sp>
        <p:nvSpPr>
          <p:cNvPr id="51204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5" name="AutoShape 5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>Peter the Great</a:t>
            </a:r>
          </a:p>
        </p:txBody>
      </p:sp>
      <p:sp>
        <p:nvSpPr>
          <p:cNvPr id="51207" name="Rectangle 7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lIns="25400" tIns="25400" rIns="5078" bIns="25400"/>
          <a:lstStyle/>
          <a:p>
            <a:r>
              <a:rPr lang="en-US" altLang="en-US"/>
              <a:t>Legacy</a:t>
            </a:r>
          </a:p>
          <a:p>
            <a:pPr marL="587375" lvl="1"/>
            <a:r>
              <a:rPr lang="en-US" altLang="en-US"/>
              <a:t>Despite its importance for access to western Europe, 25,000 to 100,000 people died while building St. Petersburg</a:t>
            </a:r>
          </a:p>
          <a:p>
            <a:pPr marL="587375" lvl="1"/>
            <a:r>
              <a:rPr lang="en-US" altLang="en-US"/>
              <a:t>He advanced Russia as a European power</a:t>
            </a:r>
          </a:p>
          <a:p>
            <a:pPr marL="587375" lvl="1"/>
            <a:r>
              <a:rPr lang="en-US" altLang="en-US"/>
              <a:t>Diminished authentic Russian culture - in attempts to westernize, he forbid many traditional Russian forms of dress and culture because they were viewed as “backward”</a:t>
            </a:r>
          </a:p>
        </p:txBody>
      </p: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51208" name="Rectangle 8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09" name="Rectangle 9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30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body" idx="1"/>
          </p:nvPr>
        </p:nvSpPr>
        <p:spPr>
          <a:xfrm>
            <a:off x="0" y="863600"/>
            <a:ext cx="9486900" cy="2082800"/>
          </a:xfrm>
          <a:ln/>
        </p:spPr>
        <p:txBody>
          <a:bodyPr/>
          <a:lstStyle/>
          <a:p>
            <a:pPr marL="1003300" lvl="1"/>
            <a:r>
              <a:rPr lang="en-US" altLang="en-US" sz="3600" b="1">
                <a:latin typeface="Helvetica" charset="0"/>
                <a:cs typeface="Helvetica" charset="0"/>
                <a:sym typeface="Helvetica" charset="0"/>
              </a:rPr>
              <a:t>How does a society evolve and change?</a:t>
            </a:r>
            <a:endParaRPr lang="en-US" altLang="en-US" sz="3600" b="1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1295400" y="1778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r>
              <a:rPr lang="en-US" altLang="en-US" sz="4800">
                <a:solidFill>
                  <a:srgbClr val="200063"/>
                </a:solidFill>
                <a:ea typeface="Lucida Grande" charset="0"/>
                <a:cs typeface="Lucida Grande" charset="0"/>
              </a:rPr>
              <a:t>Essential Question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519113" y="2565400"/>
            <a:ext cx="86883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r>
              <a:rPr lang="en-US" altLang="en-US" sz="3600" b="1">
                <a:solidFill>
                  <a:srgbClr val="86133E"/>
                </a:solidFill>
                <a:ea typeface="Lucida Grande" charset="0"/>
                <a:cs typeface="Lucida Grande" charset="0"/>
              </a:rPr>
              <a:t>How does this question relate to absolutism?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647700" y="4254500"/>
            <a:ext cx="7594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r>
              <a:rPr lang="en-US" altLang="en-US" sz="2400">
                <a:ea typeface="Lucida Grande" charset="0"/>
                <a:cs typeface="Lucida Grande" charset="0"/>
              </a:rPr>
              <a:t>How did society/government evolve into absolutist monarchies?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47700" y="5334000"/>
            <a:ext cx="787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r>
              <a:rPr lang="en-US" altLang="en-US" sz="2400">
                <a:ea typeface="Lucida Grande" charset="0"/>
                <a:cs typeface="Lucida Grande" charset="0"/>
              </a:rPr>
              <a:t>How does the rise of absolutism spur future change and revolution?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52225" name="Rectangle 1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26" name="Rectangle 2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31</a:t>
              </a:r>
            </a:p>
          </p:txBody>
        </p:sp>
      </p:grpSp>
      <p:sp>
        <p:nvSpPr>
          <p:cNvPr id="52228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AutoShape 5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>
            <p:ph type="title"/>
          </p:nvPr>
        </p:nvSpPr>
        <p:spPr>
          <a:xfrm>
            <a:off x="190500" y="-204788"/>
            <a:ext cx="8559800" cy="1420813"/>
          </a:xfrm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>Frederick the Great (1712-1786)</a:t>
            </a:r>
          </a:p>
        </p:txBody>
      </p: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52231" name="Rectangle 7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32" name="Rectangle 8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31</a:t>
              </a:r>
            </a:p>
          </p:txBody>
        </p:sp>
      </p:grpSp>
      <p:pic>
        <p:nvPicPr>
          <p:cNvPr id="52234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00"/>
            <a:ext cx="5118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5" name="Rectangle 11"/>
          <p:cNvSpPr>
            <a:spLocks/>
          </p:cNvSpPr>
          <p:nvPr/>
        </p:nvSpPr>
        <p:spPr bwMode="auto">
          <a:xfrm>
            <a:off x="330200" y="1231900"/>
            <a:ext cx="1120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r>
              <a:rPr lang="en-US" altLang="en-US" sz="1800">
                <a:ea typeface="Lucida Grande" charset="0"/>
                <a:cs typeface="Lucida Grande" charset="0"/>
              </a:rPr>
              <a:t>pg 151 - </a:t>
            </a:r>
          </a:p>
          <a:p>
            <a:r>
              <a:rPr lang="en-US" altLang="en-US" sz="1800">
                <a:ea typeface="Lucida Grande" charset="0"/>
                <a:cs typeface="Lucida Grande" charset="0"/>
              </a:rPr>
              <a:t>155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53249" name="Rectangle 1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50" name="Rectangle 2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32</a:t>
              </a:r>
            </a:p>
          </p:txBody>
        </p:sp>
      </p:grpSp>
      <p:sp>
        <p:nvSpPr>
          <p:cNvPr id="53252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>Frederick II (“the Great”)</a:t>
            </a:r>
          </a:p>
        </p:txBody>
      </p:sp>
      <p:sp>
        <p:nvSpPr>
          <p:cNvPr id="53255" name="Rectangle 7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lIns="25400" tIns="25400" rIns="5078" bIns="25400"/>
          <a:lstStyle/>
          <a:p>
            <a:r>
              <a:rPr lang="en-US" altLang="en-US"/>
              <a:t>Prussia</a:t>
            </a:r>
          </a:p>
          <a:p>
            <a:r>
              <a:rPr lang="en-US" altLang="en-US"/>
              <a:t>Early Life/Background</a:t>
            </a:r>
          </a:p>
          <a:p>
            <a:pPr marL="587375" lvl="1"/>
            <a:r>
              <a:rPr lang="en-US" altLang="en-US"/>
              <a:t>After 30 years war - his father Frederick William decides to built up army and create absolute monarchy for protection</a:t>
            </a:r>
          </a:p>
          <a:p>
            <a:pPr marL="587375" lvl="1"/>
            <a:r>
              <a:rPr lang="en-US" altLang="en-US"/>
              <a:t>Frederick William got nobles to agree by making them officers</a:t>
            </a:r>
          </a:p>
          <a:p>
            <a:pPr marL="587375" lvl="1"/>
            <a:r>
              <a:rPr lang="en-US" altLang="en-US"/>
              <a:t>Frederick William worried about his son’s strength - forced him to watch a friend’s beheading </a:t>
            </a:r>
          </a:p>
        </p:txBody>
      </p:sp>
      <p:grpSp>
        <p:nvGrpSpPr>
          <p:cNvPr id="53258" name="Group 10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53256" name="Rectangle 8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57" name="Rectangle 9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32</a:t>
              </a:r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54273" name="Rectangle 1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74" name="Rectangle 2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33</a:t>
              </a:r>
            </a:p>
          </p:txBody>
        </p:sp>
      </p:grpSp>
      <p:sp>
        <p:nvSpPr>
          <p:cNvPr id="54276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7" name="AutoShape 5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>Frederick II</a:t>
            </a:r>
          </a:p>
        </p:txBody>
      </p:sp>
      <p:sp>
        <p:nvSpPr>
          <p:cNvPr id="54279" name="Rectangle 7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lIns="25400" tIns="25400" rIns="5078" bIns="25400"/>
          <a:lstStyle/>
          <a:p>
            <a:r>
              <a:rPr lang="en-US" altLang="en-US"/>
              <a:t>Achievements</a:t>
            </a:r>
          </a:p>
          <a:p>
            <a:pPr marL="587375" lvl="1"/>
            <a:r>
              <a:rPr lang="en-US" altLang="en-US"/>
              <a:t>Continued to build the Prussian military</a:t>
            </a:r>
          </a:p>
          <a:p>
            <a:pPr marL="587375" lvl="1"/>
            <a:r>
              <a:rPr lang="en-US" altLang="en-US"/>
              <a:t>Prussia became a military power</a:t>
            </a:r>
          </a:p>
          <a:p>
            <a:pPr marL="587375" lvl="1"/>
            <a:r>
              <a:rPr lang="en-US" altLang="en-US"/>
              <a:t>Fatherly figure to his people</a:t>
            </a:r>
          </a:p>
          <a:p>
            <a:r>
              <a:rPr lang="en-US" altLang="en-US"/>
              <a:t>Legacy</a:t>
            </a:r>
          </a:p>
          <a:p>
            <a:pPr marL="587375" lvl="1"/>
            <a:r>
              <a:rPr lang="en-US" altLang="en-US"/>
              <a:t>Embroiled Prussia in constant wars over territory</a:t>
            </a:r>
          </a:p>
          <a:p>
            <a:pPr marL="862013" lvl="2"/>
            <a:r>
              <a:rPr lang="en-US" altLang="en-US"/>
              <a:t>War of Austrian Succession</a:t>
            </a:r>
          </a:p>
          <a:p>
            <a:pPr marL="862013" lvl="2"/>
            <a:r>
              <a:rPr lang="en-US" altLang="en-US"/>
              <a:t>Seven Years War</a:t>
            </a:r>
          </a:p>
        </p:txBody>
      </p: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246063" y="6330950"/>
            <a:ext cx="276225" cy="215900"/>
            <a:chOff x="0" y="0"/>
            <a:chExt cx="174" cy="136"/>
          </a:xfrm>
        </p:grpSpPr>
        <p:sp>
          <p:nvSpPr>
            <p:cNvPr id="54280" name="Rectangle 8"/>
            <p:cNvSpPr>
              <a:spLocks/>
            </p:cNvSpPr>
            <p:nvPr/>
          </p:nvSpPr>
          <p:spPr bwMode="auto">
            <a:xfrm>
              <a:off x="3" y="0"/>
              <a:ext cx="151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81" name="Rectangle 9"/>
            <p:cNvSpPr>
              <a:spLocks/>
            </p:cNvSpPr>
            <p:nvPr/>
          </p:nvSpPr>
          <p:spPr bwMode="auto">
            <a:xfrm>
              <a:off x="0" y="0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33</a:t>
              </a:r>
            </a:p>
          </p:txBody>
        </p:sp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67CE-3BFC-4C9E-9718-F8BE1F6B7C72}" type="slidenum">
              <a:rPr lang="en-US" altLang="en-US"/>
              <a:pPr/>
              <a:t>33</a:t>
            </a:fld>
            <a:endParaRPr lang="en-US" altLang="en-US"/>
          </a:p>
        </p:txBody>
      </p:sp>
      <p:pic>
        <p:nvPicPr>
          <p:cNvPr id="552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117600"/>
            <a:ext cx="4546600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ChangeArrowheads="1"/>
          </p:cNvSpPr>
          <p:nvPr>
            <p:ph type="title"/>
          </p:nvPr>
        </p:nvSpPr>
        <p:spPr>
          <a:xfrm>
            <a:off x="1447800" y="-393700"/>
            <a:ext cx="7772400" cy="1417638"/>
          </a:xfrm>
          <a:ln/>
        </p:spPr>
        <p:txBody>
          <a:bodyPr rIns="81279"/>
          <a:lstStyle/>
          <a:p>
            <a:r>
              <a:rPr lang="en-US" altLang="en-US"/>
              <a:t>Charles I (1600 - 1649) </a:t>
            </a:r>
          </a:p>
        </p:txBody>
      </p:sp>
      <p:sp>
        <p:nvSpPr>
          <p:cNvPr id="55299" name="Rectangle 3"/>
          <p:cNvSpPr>
            <a:spLocks/>
          </p:cNvSpPr>
          <p:nvPr/>
        </p:nvSpPr>
        <p:spPr bwMode="auto">
          <a:xfrm>
            <a:off x="6604000" y="1308100"/>
            <a:ext cx="2128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r>
              <a:rPr lang="en-US" altLang="en-US" sz="1400" b="1">
                <a:ea typeface="Lucida Grande" charset="0"/>
                <a:cs typeface="Lucida Grande" charset="0"/>
              </a:rPr>
              <a:t>pgs 156 - 159 in book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601E2-9436-4E2D-A12F-1F498429732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632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81279"/>
          <a:lstStyle/>
          <a:p>
            <a:r>
              <a:rPr lang="en-US" altLang="en-US"/>
              <a:t>Charles I - Early Life</a:t>
            </a:r>
          </a:p>
        </p:txBody>
      </p:sp>
      <p:sp>
        <p:nvSpPr>
          <p:cNvPr id="5632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81279"/>
          <a:lstStyle/>
          <a:p>
            <a:r>
              <a:rPr lang="en-US" altLang="en-US"/>
              <a:t>In 1625, Charles I takes over from his father James </a:t>
            </a:r>
          </a:p>
          <a:p>
            <a:r>
              <a:rPr lang="en-US" altLang="en-US"/>
              <a:t>James I fought many expensive wars </a:t>
            </a:r>
          </a:p>
          <a:p>
            <a:r>
              <a:rPr lang="en-US" altLang="en-US"/>
              <a:t>Inherited struggles between father and parliament over money and reforms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76CF-255B-4A9D-8717-B270BEF2D27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5734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81279"/>
          <a:lstStyle/>
          <a:p>
            <a:r>
              <a:rPr lang="en-US" altLang="en-US"/>
              <a:t>Charles I  - Achievements</a:t>
            </a:r>
          </a:p>
        </p:txBody>
      </p:sp>
      <p:sp>
        <p:nvSpPr>
          <p:cNvPr id="5734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81279"/>
          <a:lstStyle/>
          <a:p>
            <a:r>
              <a:rPr lang="en-US" altLang="en-US"/>
              <a:t>Signed the Petition of Right in 1628 - agreement between himself and Parliament to get funds for wars</a:t>
            </a:r>
          </a:p>
          <a:p>
            <a:pPr marL="485775" lvl="1"/>
            <a:r>
              <a:rPr lang="en-US" altLang="en-US"/>
              <a:t>Said that Charles I....</a:t>
            </a:r>
          </a:p>
          <a:p>
            <a:pPr marL="760413" lvl="2"/>
            <a:r>
              <a:rPr lang="en-US" altLang="en-US"/>
              <a:t>Would not imprison subjects without due cause</a:t>
            </a:r>
          </a:p>
          <a:p>
            <a:pPr marL="760413" lvl="2"/>
            <a:r>
              <a:rPr lang="en-US" altLang="en-US"/>
              <a:t>Would not levy taxes without Parliament’s consent</a:t>
            </a:r>
          </a:p>
          <a:p>
            <a:pPr marL="760413" lvl="2"/>
            <a:r>
              <a:rPr lang="en-US" altLang="en-US"/>
              <a:t>Would not house soldiers in private homes</a:t>
            </a:r>
          </a:p>
          <a:p>
            <a:pPr marL="760413" lvl="2"/>
            <a:r>
              <a:rPr lang="en-US" altLang="en-US"/>
              <a:t>Would not impose martial law in peacetime </a:t>
            </a:r>
          </a:p>
          <a:p>
            <a:pPr marL="760413" lvl="2"/>
            <a:endParaRPr lang="en-US" altLang="en-US"/>
          </a:p>
          <a:p>
            <a:pPr marL="760413" lvl="2"/>
            <a:r>
              <a:rPr lang="en-US" altLang="en-US"/>
              <a:t>But.....Charles ignored this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083A-65F3-437D-9DC0-79F55A2E4438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8369" name="Rectangle 1"/>
          <p:cNvSpPr>
            <a:spLocks noChangeArrowheads="1"/>
          </p:cNvSpPr>
          <p:nvPr>
            <p:ph type="title"/>
          </p:nvPr>
        </p:nvSpPr>
        <p:spPr>
          <a:xfrm>
            <a:off x="914400" y="-254000"/>
            <a:ext cx="7772400" cy="1417638"/>
          </a:xfrm>
          <a:ln/>
        </p:spPr>
        <p:txBody>
          <a:bodyPr rIns="81279"/>
          <a:lstStyle/>
          <a:p>
            <a:r>
              <a:rPr lang="en-US" altLang="en-US"/>
              <a:t>Charles  I - Legacy</a:t>
            </a:r>
          </a:p>
        </p:txBody>
      </p:sp>
      <p:sp>
        <p:nvSpPr>
          <p:cNvPr id="58370" name="Rectangle 2"/>
          <p:cNvSpPr>
            <a:spLocks noChangeArrowheads="1"/>
          </p:cNvSpPr>
          <p:nvPr>
            <p:ph type="body" idx="1"/>
          </p:nvPr>
        </p:nvSpPr>
        <p:spPr>
          <a:xfrm>
            <a:off x="546100" y="1282700"/>
            <a:ext cx="7772400" cy="5575300"/>
          </a:xfrm>
          <a:ln/>
        </p:spPr>
        <p:txBody>
          <a:bodyPr rIns="81279"/>
          <a:lstStyle/>
          <a:p>
            <a:r>
              <a:rPr lang="en-US" altLang="en-US"/>
              <a:t>The struggles between King and Parliament led to the </a:t>
            </a:r>
            <a:r>
              <a:rPr lang="en-US" altLang="en-US" b="1"/>
              <a:t>ENGLISH CIVIL WAR (1642-1649)</a:t>
            </a:r>
            <a:endParaRPr lang="en-US" altLang="en-US" b="1">
              <a:ea typeface="ヒラギノ角ゴ ProN W6" charset="0"/>
              <a:cs typeface="ヒラギノ角ゴ ProN W6" charset="0"/>
            </a:endParaRPr>
          </a:p>
          <a:p>
            <a:r>
              <a:rPr lang="en-US" altLang="en-US"/>
              <a:t>Royalists/Cavaliers = those who remained loyal to</a:t>
            </a:r>
            <a:r>
              <a:rPr lang="en-US" altLang="en-US" b="1"/>
              <a:t> Charles I</a:t>
            </a:r>
            <a:endParaRPr lang="en-US" altLang="en-US" b="1">
              <a:ea typeface="ヒラギノ角ゴ ProN W6" charset="0"/>
              <a:cs typeface="ヒラギノ角ゴ ProN W6" charset="0"/>
            </a:endParaRPr>
          </a:p>
          <a:p>
            <a:r>
              <a:rPr lang="en-US" altLang="en-US"/>
              <a:t>Roundheads = Puritans who supported Parliament</a:t>
            </a:r>
          </a:p>
          <a:p>
            <a:r>
              <a:rPr lang="en-US" altLang="en-US"/>
              <a:t>Bloody war ending with Puritans and Oliver Cromwell taking power as well as execution of Charles I </a:t>
            </a:r>
          </a:p>
          <a:p>
            <a:r>
              <a:rPr lang="en-US" altLang="en-US"/>
              <a:t>Although in 1659 - Charles II (Charles I older son) is restored to the throne during the </a:t>
            </a:r>
            <a:r>
              <a:rPr lang="en-US" altLang="en-US" b="1"/>
              <a:t>Restoration</a:t>
            </a:r>
            <a:endParaRPr lang="en-US" altLang="en-US" b="1">
              <a:ea typeface="ヒラギノ角ゴ ProN W6" charset="0"/>
              <a:cs typeface="ヒラギノ角ゴ ProN W6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54000" y="6329363"/>
            <a:ext cx="236538" cy="215900"/>
            <a:chOff x="0" y="0"/>
            <a:chExt cx="149" cy="136"/>
          </a:xfrm>
        </p:grpSpPr>
        <p:sp>
          <p:nvSpPr>
            <p:cNvPr id="23553" name="Rectangle 1"/>
            <p:cNvSpPr>
              <a:spLocks/>
            </p:cNvSpPr>
            <p:nvPr/>
          </p:nvSpPr>
          <p:spPr bwMode="auto">
            <a:xfrm>
              <a:off x="0" y="0"/>
              <a:ext cx="149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54" name="Rectangle 2"/>
            <p:cNvSpPr>
              <a:spLocks/>
            </p:cNvSpPr>
            <p:nvPr/>
          </p:nvSpPr>
          <p:spPr bwMode="auto">
            <a:xfrm>
              <a:off x="30" y="0"/>
              <a:ext cx="1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3</a:t>
              </a:r>
            </a:p>
          </p:txBody>
        </p:sp>
      </p:grpSp>
      <p:sp>
        <p:nvSpPr>
          <p:cNvPr id="23556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355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-257175"/>
            <a:ext cx="9028113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/>
          </p:cNvSpPr>
          <p:nvPr/>
        </p:nvSpPr>
        <p:spPr bwMode="auto">
          <a:xfrm rot="10800000" flipH="1">
            <a:off x="57150" y="1462088"/>
            <a:ext cx="9013825" cy="92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69850" y="1592263"/>
            <a:ext cx="9013825" cy="46037"/>
          </a:xfrm>
          <a:prstGeom prst="rect">
            <a:avLst/>
          </a:prstGeom>
          <a:solidFill>
            <a:srgbClr val="E6B1A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>
            <p:ph type="title"/>
          </p:nvPr>
        </p:nvSpPr>
        <p:spPr>
          <a:xfrm>
            <a:off x="1092200" y="-419100"/>
            <a:ext cx="7772400" cy="1963738"/>
          </a:xfrm>
          <a:ln/>
        </p:spPr>
        <p:txBody>
          <a:bodyPr lIns="25400" tIns="25400" rIns="5078" bIns="25400"/>
          <a:lstStyle/>
          <a:p>
            <a:pPr marL="39688"/>
            <a:r>
              <a:rPr lang="en-US" altLang="en-US" sz="6400"/>
              <a:t>Absolutism</a:t>
            </a:r>
            <a:r>
              <a:rPr lang="en-US" altLang="en-US" sz="7200"/>
              <a:t>!</a:t>
            </a:r>
          </a:p>
        </p:txBody>
      </p:sp>
      <p:sp>
        <p:nvSpPr>
          <p:cNvPr id="23561" name="Rectangle 9"/>
          <p:cNvSpPr>
            <a:spLocks noChangeArrowheads="1"/>
          </p:cNvSpPr>
          <p:nvPr>
            <p:ph type="body" idx="1"/>
          </p:nvPr>
        </p:nvSpPr>
        <p:spPr>
          <a:xfrm>
            <a:off x="698500" y="1905000"/>
            <a:ext cx="7772400" cy="4953000"/>
          </a:xfrm>
          <a:ln/>
        </p:spPr>
        <p:txBody>
          <a:bodyPr lIns="25400" tIns="25400" rIns="5078" bIns="25400"/>
          <a:lstStyle/>
          <a:p>
            <a:r>
              <a:rPr lang="en-US" altLang="en-US"/>
              <a:t>What is absolutism?</a:t>
            </a:r>
          </a:p>
          <a:p>
            <a:pPr marL="587375" lvl="1"/>
            <a:r>
              <a:rPr lang="en-US" altLang="en-US"/>
              <a:t>Absolute monarch holds all the power</a:t>
            </a:r>
          </a:p>
          <a:p>
            <a:pPr marL="587375" lvl="1"/>
            <a:r>
              <a:rPr lang="en-US" altLang="en-US" b="1"/>
              <a:t>Divine Right</a:t>
            </a:r>
            <a:r>
              <a:rPr lang="en-US" altLang="en-US"/>
              <a:t> - God has chosen the absolute monarch to rule.  The monarch only reports to God, not his/her subjects </a:t>
            </a:r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254000" y="6329363"/>
            <a:ext cx="236538" cy="215900"/>
            <a:chOff x="0" y="0"/>
            <a:chExt cx="149" cy="136"/>
          </a:xfrm>
        </p:grpSpPr>
        <p:sp>
          <p:nvSpPr>
            <p:cNvPr id="23562" name="Rectangle 10"/>
            <p:cNvSpPr>
              <a:spLocks/>
            </p:cNvSpPr>
            <p:nvPr/>
          </p:nvSpPr>
          <p:spPr bwMode="auto">
            <a:xfrm>
              <a:off x="0" y="0"/>
              <a:ext cx="149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3" name="Rectangle 11"/>
            <p:cNvSpPr>
              <a:spLocks/>
            </p:cNvSpPr>
            <p:nvPr/>
          </p:nvSpPr>
          <p:spPr bwMode="auto">
            <a:xfrm>
              <a:off x="30" y="0"/>
              <a:ext cx="1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3</a:t>
              </a:r>
            </a:p>
          </p:txBody>
        </p:sp>
      </p:grpSp>
      <p:sp>
        <p:nvSpPr>
          <p:cNvPr id="23565" name="Rectangle 13"/>
          <p:cNvSpPr>
            <a:spLocks/>
          </p:cNvSpPr>
          <p:nvPr/>
        </p:nvSpPr>
        <p:spPr bwMode="auto">
          <a:xfrm>
            <a:off x="571500" y="4191000"/>
            <a:ext cx="7616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81279" bIns="0">
            <a:spAutoFit/>
          </a:bodyPr>
          <a:lstStyle>
            <a:lvl1pPr marL="312738" indent="-273050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pPr>
              <a:spcBef>
                <a:spcPts val="600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600">
                <a:ea typeface="Lucida Grande" charset="0"/>
                <a:cs typeface="Lucida Grande" charset="0"/>
              </a:rPr>
              <a:t>Why now? </a:t>
            </a:r>
          </a:p>
          <a:p>
            <a:pPr>
              <a:spcBef>
                <a:spcPts val="400"/>
              </a:spcBef>
              <a:buClr>
                <a:srgbClr val="9B2D1F"/>
              </a:buClr>
              <a:buSzPct val="85000"/>
              <a:buFont typeface="Wingdings 2" charset="2"/>
              <a:buChar char=""/>
            </a:pPr>
            <a:r>
              <a:rPr lang="en-US" altLang="en-US" sz="2400">
                <a:ea typeface="Lucida Grande" charset="0"/>
                <a:cs typeface="Lucida Grande" charset="0"/>
              </a:rPr>
              <a:t>Renaissance - growth in cities</a:t>
            </a:r>
          </a:p>
          <a:p>
            <a:pPr>
              <a:spcBef>
                <a:spcPts val="400"/>
              </a:spcBef>
              <a:buClr>
                <a:srgbClr val="9B2D1F"/>
              </a:buClr>
              <a:buSzPct val="85000"/>
              <a:buFont typeface="Wingdings 2" charset="2"/>
              <a:buChar char=""/>
            </a:pPr>
            <a:r>
              <a:rPr lang="en-US" altLang="en-US" sz="2400">
                <a:ea typeface="Lucida Grande" charset="0"/>
                <a:cs typeface="Lucida Grande" charset="0"/>
              </a:rPr>
              <a:t>Reformation - decrease of Catholic church power</a:t>
            </a:r>
          </a:p>
          <a:p>
            <a:pPr>
              <a:spcBef>
                <a:spcPts val="400"/>
              </a:spcBef>
              <a:buClr>
                <a:srgbClr val="9B2D1F"/>
              </a:buClr>
              <a:buSzPct val="85000"/>
              <a:buFont typeface="Wingdings 2" charset="2"/>
              <a:buChar char=""/>
            </a:pPr>
            <a:r>
              <a:rPr lang="en-US" altLang="en-US" sz="2400">
                <a:ea typeface="Lucida Grande" charset="0"/>
                <a:cs typeface="Lucida Grande" charset="0"/>
              </a:rPr>
              <a:t>Exploration - increase in wealth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253312" presetClass="entr" presetSubtype="363068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utoUpdateAnimBg="0"/>
      <p:bldP spid="2356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254000" y="6329363"/>
            <a:ext cx="236538" cy="215900"/>
            <a:chOff x="0" y="0"/>
            <a:chExt cx="149" cy="136"/>
          </a:xfrm>
        </p:grpSpPr>
        <p:sp>
          <p:nvSpPr>
            <p:cNvPr id="24577" name="Rectangle 1"/>
            <p:cNvSpPr>
              <a:spLocks/>
            </p:cNvSpPr>
            <p:nvPr/>
          </p:nvSpPr>
          <p:spPr bwMode="auto">
            <a:xfrm>
              <a:off x="0" y="0"/>
              <a:ext cx="149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/>
            </p:cNvSpPr>
            <p:nvPr/>
          </p:nvSpPr>
          <p:spPr bwMode="auto">
            <a:xfrm>
              <a:off x="30" y="0"/>
              <a:ext cx="1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4</a:t>
              </a:r>
            </a:p>
          </p:txBody>
        </p:sp>
      </p:grpSp>
      <p:sp>
        <p:nvSpPr>
          <p:cNvPr id="24580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58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60325"/>
            <a:ext cx="9028113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/>
          </p:cNvSpPr>
          <p:nvPr/>
        </p:nvSpPr>
        <p:spPr bwMode="auto">
          <a:xfrm rot="10800000" flipH="1">
            <a:off x="69850" y="2376488"/>
            <a:ext cx="9013825" cy="92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9850" y="2341563"/>
            <a:ext cx="9013825" cy="46037"/>
          </a:xfrm>
          <a:prstGeom prst="rect">
            <a:avLst/>
          </a:prstGeom>
          <a:solidFill>
            <a:srgbClr val="E6B1A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8263" y="2468563"/>
            <a:ext cx="9015412" cy="46037"/>
          </a:xfrm>
          <a:prstGeom prst="rect">
            <a:avLst/>
          </a:prstGeom>
          <a:solidFill>
            <a:srgbClr val="91848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>
            <p:ph type="title"/>
          </p:nvPr>
        </p:nvSpPr>
        <p:spPr>
          <a:xfrm>
            <a:off x="2108200" y="-596900"/>
            <a:ext cx="7772400" cy="1417638"/>
          </a:xfrm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>Phillip II of Spain </a:t>
            </a:r>
            <a:r>
              <a:rPr lang="en-US" altLang="en-US" sz="2400"/>
              <a:t>(pg 133-135)</a:t>
            </a:r>
          </a:p>
        </p:txBody>
      </p: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254000" y="6329363"/>
            <a:ext cx="236538" cy="215900"/>
            <a:chOff x="0" y="0"/>
            <a:chExt cx="149" cy="136"/>
          </a:xfrm>
        </p:grpSpPr>
        <p:sp>
          <p:nvSpPr>
            <p:cNvPr id="24586" name="Rectangle 10"/>
            <p:cNvSpPr>
              <a:spLocks/>
            </p:cNvSpPr>
            <p:nvPr/>
          </p:nvSpPr>
          <p:spPr bwMode="auto">
            <a:xfrm>
              <a:off x="0" y="0"/>
              <a:ext cx="149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7" name="Rectangle 11"/>
            <p:cNvSpPr>
              <a:spLocks/>
            </p:cNvSpPr>
            <p:nvPr/>
          </p:nvSpPr>
          <p:spPr bwMode="auto">
            <a:xfrm>
              <a:off x="30" y="0"/>
              <a:ext cx="1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4</a:t>
              </a:r>
            </a:p>
          </p:txBody>
        </p:sp>
      </p:grpSp>
      <p:pic>
        <p:nvPicPr>
          <p:cNvPr id="24589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901700"/>
            <a:ext cx="5715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2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254000" y="6330950"/>
            <a:ext cx="236538" cy="215900"/>
            <a:chOff x="0" y="0"/>
            <a:chExt cx="149" cy="136"/>
          </a:xfrm>
        </p:grpSpPr>
        <p:sp>
          <p:nvSpPr>
            <p:cNvPr id="25603" name="Rectangle 3"/>
            <p:cNvSpPr>
              <a:spLocks/>
            </p:cNvSpPr>
            <p:nvPr/>
          </p:nvSpPr>
          <p:spPr bwMode="auto">
            <a:xfrm>
              <a:off x="0" y="0"/>
              <a:ext cx="149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4" name="Rectangle 4"/>
            <p:cNvSpPr>
              <a:spLocks/>
            </p:cNvSpPr>
            <p:nvPr/>
          </p:nvSpPr>
          <p:spPr bwMode="auto">
            <a:xfrm>
              <a:off x="30" y="0"/>
              <a:ext cx="1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5</a:t>
              </a:r>
            </a:p>
          </p:txBody>
        </p:sp>
      </p:grpSp>
      <p:sp>
        <p:nvSpPr>
          <p:cNvPr id="25606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lIns="25400" tIns="25400" rIns="5078" bIns="25400"/>
          <a:lstStyle/>
          <a:p>
            <a:pPr marL="39688"/>
            <a:r>
              <a:rPr lang="en-US" altLang="en-US" b="1"/>
              <a:t>Philip II (1556-1598)</a:t>
            </a:r>
            <a:endParaRPr lang="en-US" altLang="en-US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>
            <p:ph type="body" idx="1"/>
          </p:nvPr>
        </p:nvSpPr>
        <p:spPr>
          <a:xfrm>
            <a:off x="685800" y="1612900"/>
            <a:ext cx="7772400" cy="5410200"/>
          </a:xfrm>
          <a:ln/>
        </p:spPr>
        <p:txBody>
          <a:bodyPr lIns="25400" tIns="25400" rIns="5078" bIns="25400"/>
          <a:lstStyle/>
          <a:p>
            <a:r>
              <a:rPr lang="en-US" altLang="en-US"/>
              <a:t>Spanish</a:t>
            </a:r>
          </a:p>
          <a:p>
            <a:r>
              <a:rPr lang="en-US" altLang="en-US"/>
              <a:t>Early Life</a:t>
            </a:r>
          </a:p>
          <a:p>
            <a:pPr marL="587375" lvl="1"/>
            <a:r>
              <a:rPr lang="en-US" altLang="en-US" sz="2600"/>
              <a:t>Took power after father Charles V divided his empire into 5 parts and retired to a monastery.</a:t>
            </a:r>
          </a:p>
          <a:p>
            <a:pPr marL="862013" lvl="2"/>
            <a:r>
              <a:rPr lang="en-US" altLang="en-US" sz="2400"/>
              <a:t>Inherited Spain, Spanish Netherlands, and the Central and South American Colonies.  </a:t>
            </a:r>
          </a:p>
          <a:p>
            <a:pPr marL="587375" lvl="1"/>
            <a:r>
              <a:rPr lang="en-US" altLang="en-US" sz="2600"/>
              <a:t>Philip was considered shy, serious, and deeply religious..”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54000" y="6330950"/>
            <a:ext cx="236538" cy="215900"/>
            <a:chOff x="0" y="0"/>
            <a:chExt cx="149" cy="136"/>
          </a:xfrm>
        </p:grpSpPr>
        <p:sp>
          <p:nvSpPr>
            <p:cNvPr id="26625" name="Rectangle 1"/>
            <p:cNvSpPr>
              <a:spLocks/>
            </p:cNvSpPr>
            <p:nvPr/>
          </p:nvSpPr>
          <p:spPr bwMode="auto">
            <a:xfrm>
              <a:off x="0" y="0"/>
              <a:ext cx="149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26" name="Rectangle 2"/>
            <p:cNvSpPr>
              <a:spLocks/>
            </p:cNvSpPr>
            <p:nvPr/>
          </p:nvSpPr>
          <p:spPr bwMode="auto">
            <a:xfrm>
              <a:off x="30" y="0"/>
              <a:ext cx="1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6</a:t>
              </a:r>
            </a:p>
          </p:txBody>
        </p:sp>
      </p:grpSp>
      <p:sp>
        <p:nvSpPr>
          <p:cNvPr id="26628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AutoShape 5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lIns="25400" tIns="25400" rIns="5078" bIns="25400"/>
          <a:lstStyle/>
          <a:p>
            <a:pPr marL="39688"/>
            <a:endParaRPr lang="en-US" altLang="en-US"/>
          </a:p>
        </p:txBody>
      </p:sp>
      <p:sp>
        <p:nvSpPr>
          <p:cNvPr id="26631" name="Rectangle 7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lIns="25400" tIns="25400" rIns="5078" bIns="25400"/>
          <a:lstStyle/>
          <a:p>
            <a:endParaRPr lang="en-US" altLang="en-US"/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254000" y="6330950"/>
            <a:ext cx="236538" cy="215900"/>
            <a:chOff x="0" y="0"/>
            <a:chExt cx="149" cy="136"/>
          </a:xfrm>
        </p:grpSpPr>
        <p:sp>
          <p:nvSpPr>
            <p:cNvPr id="26632" name="Rectangle 8"/>
            <p:cNvSpPr>
              <a:spLocks/>
            </p:cNvSpPr>
            <p:nvPr/>
          </p:nvSpPr>
          <p:spPr bwMode="auto">
            <a:xfrm>
              <a:off x="0" y="0"/>
              <a:ext cx="149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3" name="Rectangle 9"/>
            <p:cNvSpPr>
              <a:spLocks/>
            </p:cNvSpPr>
            <p:nvPr/>
          </p:nvSpPr>
          <p:spPr bwMode="auto">
            <a:xfrm>
              <a:off x="30" y="0"/>
              <a:ext cx="1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6</a:t>
              </a:r>
            </a:p>
          </p:txBody>
        </p:sp>
      </p:grpSp>
      <p:pic>
        <p:nvPicPr>
          <p:cNvPr id="26635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-114300"/>
            <a:ext cx="10160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0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254000" y="6330950"/>
            <a:ext cx="236538" cy="215900"/>
            <a:chOff x="0" y="0"/>
            <a:chExt cx="149" cy="136"/>
          </a:xfrm>
        </p:grpSpPr>
        <p:sp>
          <p:nvSpPr>
            <p:cNvPr id="27651" name="Rectangle 3"/>
            <p:cNvSpPr>
              <a:spLocks/>
            </p:cNvSpPr>
            <p:nvPr/>
          </p:nvSpPr>
          <p:spPr bwMode="auto">
            <a:xfrm>
              <a:off x="0" y="0"/>
              <a:ext cx="149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2" name="Rectangle 4"/>
            <p:cNvSpPr>
              <a:spLocks/>
            </p:cNvSpPr>
            <p:nvPr/>
          </p:nvSpPr>
          <p:spPr bwMode="auto">
            <a:xfrm>
              <a:off x="30" y="0"/>
              <a:ext cx="1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7</a:t>
              </a:r>
            </a:p>
          </p:txBody>
        </p:sp>
      </p:grpSp>
      <p:sp>
        <p:nvSpPr>
          <p:cNvPr id="27654" name="Rectangle 6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>Philip’s Empire</a:t>
            </a:r>
          </a:p>
        </p:txBody>
      </p:sp>
      <p:sp>
        <p:nvSpPr>
          <p:cNvPr id="27655" name="Rectangle 7"/>
          <p:cNvSpPr>
            <a:spLocks noChangeArrowheads="1"/>
          </p:cNvSpPr>
          <p:nvPr>
            <p:ph type="body" idx="1"/>
          </p:nvPr>
        </p:nvSpPr>
        <p:spPr>
          <a:xfrm>
            <a:off x="914400" y="1231900"/>
            <a:ext cx="7772400" cy="5410200"/>
          </a:xfrm>
          <a:ln/>
        </p:spPr>
        <p:txBody>
          <a:bodyPr lIns="25400" tIns="25400" rIns="5078" bIns="25400"/>
          <a:lstStyle/>
          <a:p>
            <a:r>
              <a:rPr lang="en-US" altLang="en-US"/>
              <a:t>Achievements:</a:t>
            </a:r>
          </a:p>
          <a:p>
            <a:r>
              <a:rPr lang="en-US" altLang="en-US"/>
              <a:t>Defender of the Faith</a:t>
            </a:r>
          </a:p>
          <a:p>
            <a:pPr marL="587375" lvl="1"/>
            <a:r>
              <a:rPr lang="en-US" altLang="en-US"/>
              <a:t>Philip II tried to defend Catholicism from Protestants and Muslims</a:t>
            </a:r>
          </a:p>
          <a:p>
            <a:pPr marL="1136650" lvl="3"/>
            <a:r>
              <a:rPr lang="en-US" altLang="en-US"/>
              <a:t>Spanish Armada</a:t>
            </a:r>
          </a:p>
          <a:p>
            <a:pPr marL="587375" lvl="1"/>
            <a:r>
              <a:rPr lang="en-US" altLang="en-US" sz="2600"/>
              <a:t>Thanks to the Central and South American Colonies, Spain and Philip II were becoming very rich.</a:t>
            </a:r>
          </a:p>
          <a:p>
            <a:pPr marL="862013" lvl="2"/>
            <a:r>
              <a:rPr lang="en-US" altLang="en-US" sz="2400"/>
              <a:t>More money -&gt; more power for Philip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914400" y="4787900"/>
            <a:ext cx="6894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81279" bIns="0">
            <a:spAutoFit/>
          </a:bodyPr>
          <a:lstStyle>
            <a:lvl1pPr marL="312738" indent="-273050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pPr>
              <a:spcBef>
                <a:spcPts val="600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600">
                <a:ea typeface="Lucida Grande" charset="0"/>
                <a:cs typeface="Lucida Grande" charset="0"/>
              </a:rPr>
              <a:t>Golden Age of Spanish Art and Literature</a:t>
            </a:r>
          </a:p>
          <a:p>
            <a:pPr>
              <a:spcBef>
                <a:spcPts val="600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600">
                <a:ea typeface="Lucida Grande" charset="0"/>
                <a:cs typeface="Lucida Grande" charset="0"/>
              </a:rPr>
              <a:t>El Greco  - artist</a:t>
            </a:r>
          </a:p>
          <a:p>
            <a:pPr>
              <a:spcBef>
                <a:spcPts val="600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600">
                <a:ea typeface="Lucida Grande" charset="0"/>
                <a:cs typeface="Lucida Grande" charset="0"/>
              </a:rPr>
              <a:t>Don Quixote by Cervantes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4" name="AutoShape 2"/>
          <p:cNvSpPr>
            <a:spLocks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35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254000" y="6330950"/>
            <a:ext cx="236538" cy="215900"/>
            <a:chOff x="0" y="0"/>
            <a:chExt cx="149" cy="136"/>
          </a:xfrm>
        </p:grpSpPr>
        <p:sp>
          <p:nvSpPr>
            <p:cNvPr id="28675" name="Rectangle 3"/>
            <p:cNvSpPr>
              <a:spLocks/>
            </p:cNvSpPr>
            <p:nvPr/>
          </p:nvSpPr>
          <p:spPr bwMode="auto">
            <a:xfrm>
              <a:off x="0" y="0"/>
              <a:ext cx="149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76" name="Rectangle 4"/>
            <p:cNvSpPr>
              <a:spLocks/>
            </p:cNvSpPr>
            <p:nvPr/>
          </p:nvSpPr>
          <p:spPr bwMode="auto">
            <a:xfrm>
              <a:off x="30" y="0"/>
              <a:ext cx="1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1200">
                  <a:solidFill>
                    <a:schemeClr val="tx1"/>
                  </a:solidFill>
                  <a:latin typeface="Lucida Grande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Lucida Grande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Lucida Grande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Lucida Grande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Lucida Grand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Grande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8</a:t>
              </a:r>
            </a:p>
          </p:txBody>
        </p:sp>
      </p:grpSp>
      <p:sp>
        <p:nvSpPr>
          <p:cNvPr id="28678" name="Rectangle 6"/>
          <p:cNvSpPr>
            <a:spLocks noChangeArrowheads="1"/>
          </p:cNvSpPr>
          <p:nvPr>
            <p:ph type="title"/>
          </p:nvPr>
        </p:nvSpPr>
        <p:spPr>
          <a:xfrm>
            <a:off x="914400" y="0"/>
            <a:ext cx="7772400" cy="1416050"/>
          </a:xfrm>
          <a:ln/>
        </p:spPr>
        <p:txBody>
          <a:bodyPr lIns="25400" tIns="25400" rIns="5078" bIns="25400"/>
          <a:lstStyle/>
          <a:p>
            <a:pPr marL="39688"/>
            <a:r>
              <a:rPr lang="en-US" altLang="en-US"/>
              <a:t>How much money did Spain take from the Americas?</a:t>
            </a:r>
          </a:p>
        </p:txBody>
      </p:sp>
      <p:sp>
        <p:nvSpPr>
          <p:cNvPr id="28679" name="Rectangle 7"/>
          <p:cNvSpPr>
            <a:spLocks noChangeArrowheads="1"/>
          </p:cNvSpPr>
          <p:nvPr>
            <p:ph type="body" idx="1"/>
          </p:nvPr>
        </p:nvSpPr>
        <p:spPr>
          <a:xfrm>
            <a:off x="914400" y="1416050"/>
            <a:ext cx="3733800" cy="793750"/>
          </a:xfrm>
          <a:ln/>
        </p:spPr>
        <p:txBody>
          <a:bodyPr lIns="25400" tIns="25400" rIns="5078" bIns="25400" anchor="b"/>
          <a:lstStyle/>
          <a:p>
            <a:pPr marL="39688" indent="0">
              <a:buFont typeface="Wingdings 2" charset="2"/>
              <a:buNone/>
            </a:pPr>
            <a:r>
              <a:rPr lang="en-US" altLang="en-US" sz="2400" b="1">
                <a:solidFill>
                  <a:srgbClr val="D34817"/>
                </a:solidFill>
              </a:rPr>
              <a:t>Gold @ $1,726/ounce today</a:t>
            </a:r>
            <a:endParaRPr lang="en-US" altLang="en-US" sz="2400" b="1">
              <a:solidFill>
                <a:srgbClr val="D34817"/>
              </a:solidFill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4953000" y="1701800"/>
            <a:ext cx="3784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pPr>
              <a:spcBef>
                <a:spcPts val="575"/>
              </a:spcBef>
            </a:pPr>
            <a:r>
              <a:rPr lang="en-US" altLang="en-US" sz="2400" b="1">
                <a:solidFill>
                  <a:srgbClr val="D34817"/>
                </a:solidFill>
                <a:ea typeface="Lucida Grande" charset="0"/>
                <a:cs typeface="Lucida Grande" charset="0"/>
              </a:rPr>
              <a:t>Silver @ $33/ounce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914400" y="2247900"/>
            <a:ext cx="378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12738" indent="-273050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pPr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600">
                <a:ea typeface="Lucida Grande" charset="0"/>
                <a:cs typeface="Lucida Grande" charset="0"/>
              </a:rPr>
              <a:t>339,000 lb of gold</a:t>
            </a:r>
          </a:p>
          <a:p>
            <a:pPr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600">
                <a:ea typeface="Lucida Grande" charset="0"/>
                <a:cs typeface="Lucida Grande" charset="0"/>
              </a:rPr>
              <a:t>Convert lbs to oz:  339,000 X 16</a:t>
            </a:r>
          </a:p>
          <a:p>
            <a:pPr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600">
                <a:ea typeface="Lucida Grande" charset="0"/>
                <a:cs typeface="Lucida Grande" charset="0"/>
              </a:rPr>
              <a:t>5,424,000 oz  X $1,726 = $9,361,824,000</a:t>
            </a: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4953000" y="1968500"/>
            <a:ext cx="378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12738" indent="-273050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pPr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600">
                <a:ea typeface="Lucida Grande" charset="0"/>
                <a:cs typeface="Lucida Grande" charset="0"/>
              </a:rPr>
              <a:t>16,000 tons of silver</a:t>
            </a:r>
          </a:p>
          <a:p>
            <a:pPr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600">
                <a:ea typeface="Lucida Grande" charset="0"/>
                <a:cs typeface="Lucida Grande" charset="0"/>
              </a:rPr>
              <a:t>Convert tons to oz:  16,000 X 2,000 X 16</a:t>
            </a:r>
          </a:p>
          <a:p>
            <a:pPr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600">
                <a:ea typeface="Lucida Grande" charset="0"/>
                <a:cs typeface="Lucida Grande" charset="0"/>
              </a:rPr>
              <a:t>512,000,000 oz  X $33 = </a:t>
            </a:r>
          </a:p>
          <a:p>
            <a:pPr>
              <a:spcBef>
                <a:spcPts val="575"/>
              </a:spcBef>
              <a:buClr>
                <a:srgbClr val="D34817"/>
              </a:buClr>
              <a:buSzPct val="85000"/>
              <a:buFont typeface="Wingdings 2" charset="2"/>
              <a:buChar char=""/>
            </a:pPr>
            <a:r>
              <a:rPr lang="en-US" altLang="en-US" sz="2600">
                <a:ea typeface="Lucida Grande" charset="0"/>
                <a:cs typeface="Lucida Grande" charset="0"/>
              </a:rPr>
              <a:t>$16,896,000,000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355600" y="4702175"/>
            <a:ext cx="690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</a:defRPr>
            </a:lvl9pPr>
          </a:lstStyle>
          <a:p>
            <a:r>
              <a:rPr lang="en-US" altLang="en-US" sz="5400">
                <a:ea typeface="Lucida Grande" charset="0"/>
                <a:cs typeface="Lucida Grande" charset="0"/>
              </a:rPr>
              <a:t>Total:  $27,157,824,000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  <p:bldP spid="28679" grpId="0" build="p" autoUpdateAnimBg="0" advAuto="1"/>
      <p:bldP spid="28680" grpId="0" build="p" autoUpdateAnimBg="0"/>
      <p:bldP spid="28681" grpId="0" build="p" autoUpdateAnimBg="0" advAuto="1"/>
      <p:bldP spid="28682" grpId="0" build="p" autoUpdateAnimBg="0"/>
      <p:bldP spid="28683" grpId="0" autoUpdateAnimBg="0"/>
    </p:bldLst>
  </p:timing>
</p:sld>
</file>

<file path=ppt/theme/theme1.xml><?xml version="1.0" encoding="utf-8"?>
<a:theme xmlns:a="http://schemas.openxmlformats.org/drawingml/2006/main" name="1_Equi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1_Equity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_Equ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qui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Equity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2_Equ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qui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Equity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Equ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qui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4_Equity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4_Equ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Equi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3_Equity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3_Equ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348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B1A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4817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1737</Words>
  <Characters>0</Characters>
  <Application>Microsoft Office PowerPoint</Application>
  <PresentationFormat>On-screen Show (4:3)</PresentationFormat>
  <Lines>0</Lines>
  <Paragraphs>234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36</vt:i4>
      </vt:variant>
    </vt:vector>
  </HeadingPairs>
  <TitlesOfParts>
    <vt:vector size="62" baseType="lpstr">
      <vt:lpstr>Lucida Grande</vt:lpstr>
      <vt:lpstr>ヒラギノ角ゴ ProN W3</vt:lpstr>
      <vt:lpstr>Wingdings 2</vt:lpstr>
      <vt:lpstr>Helvetica</vt:lpstr>
      <vt:lpstr>Gill Sans</vt:lpstr>
      <vt:lpstr>ヒラギノ角ゴ ProN W6</vt:lpstr>
      <vt:lpstr>Arial</vt:lpstr>
      <vt:lpstr>1_Equity</vt:lpstr>
      <vt:lpstr>Bullets</vt:lpstr>
      <vt:lpstr>2_Equity</vt:lpstr>
      <vt:lpstr>Equity</vt:lpstr>
      <vt:lpstr>4_Equity</vt:lpstr>
      <vt:lpstr>3_Equity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If you were the most powerful person in the country, what would you do? </vt:lpstr>
      <vt:lpstr>Absolute Monarchs of Europe</vt:lpstr>
      <vt:lpstr>PowerPoint Presentation</vt:lpstr>
      <vt:lpstr>Absolutism!</vt:lpstr>
      <vt:lpstr>Phillip II of Spain (pg 133-135)</vt:lpstr>
      <vt:lpstr>Philip II (1556-1598)</vt:lpstr>
      <vt:lpstr>PowerPoint Presentation</vt:lpstr>
      <vt:lpstr>Philip’s Empire</vt:lpstr>
      <vt:lpstr>How much money did Spain take from the Americas?</vt:lpstr>
      <vt:lpstr>The Escorial, Philip II’s Palace</vt:lpstr>
      <vt:lpstr>Phillip II</vt:lpstr>
      <vt:lpstr>PowerPoint Presentation</vt:lpstr>
      <vt:lpstr>King Louis XIV (1638-1715)</vt:lpstr>
      <vt:lpstr>Louis XIV</vt:lpstr>
      <vt:lpstr>PowerPoint Presentation</vt:lpstr>
      <vt:lpstr>PowerPoint Presentation</vt:lpstr>
      <vt:lpstr>Why all the attention?</vt:lpstr>
      <vt:lpstr>Louis:  Smart guy, bad decisions - His legacy/downfall  </vt:lpstr>
      <vt:lpstr>  Peter the Great (1672-1725) pg 149 </vt:lpstr>
      <vt:lpstr>Peter the Great</vt:lpstr>
      <vt:lpstr>PowerPoint Presentation</vt:lpstr>
      <vt:lpstr>Peter visits the West - Early Life</vt:lpstr>
      <vt:lpstr>Peter’s Reforms - Achievements</vt:lpstr>
      <vt:lpstr>Achievements - Westernizing Russia</vt:lpstr>
      <vt:lpstr>PowerPoint Presentation</vt:lpstr>
      <vt:lpstr>PowerPoint Presentation</vt:lpstr>
      <vt:lpstr>A New Capital - St. Petersburg</vt:lpstr>
      <vt:lpstr>PowerPoint Presentation</vt:lpstr>
      <vt:lpstr>Peter the Great</vt:lpstr>
      <vt:lpstr>Frederick the Great (1712-1786)</vt:lpstr>
      <vt:lpstr>Frederick II (“the Great”)</vt:lpstr>
      <vt:lpstr>Frederick II</vt:lpstr>
      <vt:lpstr>Charles I (1600 - 1649) </vt:lpstr>
      <vt:lpstr>Charles I - Early Life</vt:lpstr>
      <vt:lpstr>Charles I  - Achievements</vt:lpstr>
      <vt:lpstr>Charles  I - Legacy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Absolute Monarchs of Europe</dc:title>
  <dc:creator>Kim</dc:creator>
  <cp:lastModifiedBy>Owner</cp:lastModifiedBy>
  <cp:revision>1</cp:revision>
  <dcterms:modified xsi:type="dcterms:W3CDTF">2015-12-18T00:57:46Z</dcterms:modified>
</cp:coreProperties>
</file>