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1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0EC5B6D-DEF9-4DC7-94CB-CD1EFDFEBAF4}" type="datetimeFigureOut">
              <a:rPr lang="en-US"/>
              <a:pPr>
                <a:defRPr/>
              </a:pPr>
              <a:t>4/27/2010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D8C8651-AC26-41B0-A6B7-24FF68205F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6B780-E162-440B-92D7-09E1DEA87F2B}" type="datetimeFigureOut">
              <a:rPr lang="en-US"/>
              <a:pPr>
                <a:defRPr/>
              </a:pPr>
              <a:t>4/27/2010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93A32-E67D-470A-B4EA-E95B9C14DA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731AE-AB63-4169-996A-762B4233ECDB}" type="datetimeFigureOut">
              <a:rPr lang="en-US"/>
              <a:pPr>
                <a:defRPr/>
              </a:pPr>
              <a:t>4/27/2010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9527E-C725-4AEC-A373-0813C09A2D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E1709-1D16-414E-8A1C-AE08D686920C}" type="datetimeFigureOut">
              <a:rPr lang="en-US"/>
              <a:pPr>
                <a:defRPr/>
              </a:pPr>
              <a:t>4/27/2010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1FE2B-22FB-4CAC-99E9-C10A4D48F7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29897AF-3D4F-4AFD-9485-CBFF86CEBAEF}" type="datetimeFigureOut">
              <a:rPr lang="en-US"/>
              <a:pPr>
                <a:defRPr/>
              </a:pPr>
              <a:t>4/27/2010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14AB3E4-52EC-4950-9457-99DA8F2E84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1016C-80F8-4D1D-92F6-3245C0CDD6D4}" type="datetimeFigureOut">
              <a:rPr lang="en-US"/>
              <a:pPr>
                <a:defRPr/>
              </a:pPr>
              <a:t>4/27/2010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A1066-C0C0-468E-A2FB-191A3098D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707C761-04EA-4724-BBC3-44C0365C6CE0}" type="datetimeFigureOut">
              <a:rPr lang="en-US"/>
              <a:pPr>
                <a:defRPr/>
              </a:pPr>
              <a:t>4/27/2010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DE37ED5-6959-40B2-A483-2F51BC583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1BA89-ADF3-4585-8A27-E235E1DBEA0E}" type="datetimeFigureOut">
              <a:rPr lang="en-US"/>
              <a:pPr>
                <a:defRPr/>
              </a:pPr>
              <a:t>4/27/2010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68461-4241-4EBF-8D99-0274457564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1379475-C6CD-402C-A96E-7D4A863704EF}" type="datetimeFigureOut">
              <a:rPr lang="en-US"/>
              <a:pPr>
                <a:defRPr/>
              </a:pPr>
              <a:t>4/27/2010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91E98D5-5F03-414F-A8CA-ADD8164EE0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34920F0-71C5-42A5-89F4-56C7E5BABA47}" type="datetimeFigureOut">
              <a:rPr lang="en-US"/>
              <a:pPr>
                <a:defRPr/>
              </a:pPr>
              <a:t>4/27/2010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658FD93-77A3-4B0C-8748-97569ED796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Flowchart: Process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lowchart: Process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7C4E19F-9F89-4868-AD2E-F2C29C21D69F}" type="datetimeFigureOut">
              <a:rPr lang="en-US"/>
              <a:pPr>
                <a:defRPr/>
              </a:pPr>
              <a:t>4/27/2010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CB06FCC-28AF-41C5-8BF0-EF42BE55B7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C095925D-E966-4749-8F9D-406841EBA698}" type="datetimeFigureOut">
              <a:rPr lang="en-US"/>
              <a:pPr>
                <a:defRPr/>
              </a:pPr>
              <a:t>4/27/2010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A3699B07-36AD-416F-81CF-6C2D0017A8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7" r:id="rId2"/>
    <p:sldLayoutId id="2147483709" r:id="rId3"/>
    <p:sldLayoutId id="2147483706" r:id="rId4"/>
    <p:sldLayoutId id="2147483710" r:id="rId5"/>
    <p:sldLayoutId id="2147483705" r:id="rId6"/>
    <p:sldLayoutId id="2147483711" r:id="rId7"/>
    <p:sldLayoutId id="2147483712" r:id="rId8"/>
    <p:sldLayoutId id="2147483713" r:id="rId9"/>
    <p:sldLayoutId id="2147483704" r:id="rId10"/>
    <p:sldLayoutId id="214748370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295400"/>
            <a:ext cx="7924800" cy="251777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2000" dirty="0" smtClean="0">
                <a:solidFill>
                  <a:schemeClr val="tx2">
                    <a:satMod val="130000"/>
                  </a:schemeClr>
                </a:solidFill>
              </a:rPr>
              <a:t>Eating Disorders</a:t>
            </a:r>
            <a:endParaRPr lang="en-US" sz="120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4" name="Picture 3" descr="Anorexia_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3733800"/>
            <a:ext cx="4267200" cy="2903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09600"/>
            <a:ext cx="6480175" cy="23018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11000" dirty="0" smtClean="0">
                <a:solidFill>
                  <a:schemeClr val="tx2">
                    <a:satMod val="130000"/>
                  </a:schemeClr>
                </a:solidFill>
              </a:rPr>
              <a:t>Credits</a:t>
            </a:r>
            <a:endParaRPr lang="en-US" sz="110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819400"/>
            <a:ext cx="6480175" cy="17526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4800" dirty="0" smtClean="0"/>
              <a:t>Matt B.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4800" dirty="0" smtClean="0"/>
              <a:t>Brie K.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4800" dirty="0" err="1" smtClean="0"/>
              <a:t>Peri</a:t>
            </a:r>
            <a:r>
              <a:rPr lang="en-US" sz="4800" dirty="0" smtClean="0"/>
              <a:t> A.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4800" dirty="0" smtClean="0"/>
              <a:t>Anita U.</a:t>
            </a:r>
            <a:endParaRPr lang="en-US" sz="4800" dirty="0"/>
          </a:p>
        </p:txBody>
      </p:sp>
    </p:spTree>
  </p:cSld>
  <p:clrMapOvr>
    <a:masterClrMapping/>
  </p:clrMapOvr>
  <p:transition spd="med">
    <p:zoom dir="in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8000" dirty="0" smtClean="0">
                <a:solidFill>
                  <a:schemeClr val="tx2">
                    <a:satMod val="130000"/>
                  </a:schemeClr>
                </a:solidFill>
              </a:rPr>
              <a:t>Bulimia Nervosa</a:t>
            </a:r>
            <a:endParaRPr lang="en-US" sz="80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Bulimia is a disorder in which people eat a large quantity of food, and then purge themselves by self-induced vomiting or laxatives.</a:t>
            </a:r>
          </a:p>
          <a:p>
            <a:r>
              <a:rPr lang="en-US" smtClean="0"/>
              <a:t>Bulimics purge themselves because they feel they should blame themselves for an event that happened.</a:t>
            </a:r>
          </a:p>
        </p:txBody>
      </p:sp>
      <p:pic>
        <p:nvPicPr>
          <p:cNvPr id="5" name="Picture 4" descr="bulima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4572000"/>
            <a:ext cx="2971800" cy="20249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Effects of Bulimia Nervosa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Dehydration</a:t>
            </a:r>
          </a:p>
          <a:p>
            <a:r>
              <a:rPr lang="en-US" smtClean="0"/>
              <a:t>Enlarged Salivary Glands</a:t>
            </a:r>
          </a:p>
          <a:p>
            <a:r>
              <a:rPr lang="en-US" smtClean="0"/>
              <a:t>Electrolyte Imbalance</a:t>
            </a:r>
          </a:p>
          <a:p>
            <a:r>
              <a:rPr lang="en-US" smtClean="0"/>
              <a:t>Inflammation of the Esophagus</a:t>
            </a:r>
          </a:p>
          <a:p>
            <a:r>
              <a:rPr lang="en-US" smtClean="0"/>
              <a:t>Constipation</a:t>
            </a:r>
          </a:p>
          <a:p>
            <a:r>
              <a:rPr lang="en-US" smtClean="0"/>
              <a:t>Eroded Tooth Enamel</a:t>
            </a:r>
          </a:p>
        </p:txBody>
      </p:sp>
      <p:pic>
        <p:nvPicPr>
          <p:cNvPr id="5" name="Picture 4" descr="bulimia teeth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1371600"/>
            <a:ext cx="2895600" cy="1646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Treatment of Bulimia Nervosa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mtClean="0"/>
              <a:t>Treatment of bulimia is common.  Most commonly, psychological counseling is used to treat bulimia.  In the aid of counseling, anti-depressants are used in cases of extreme bulimia.</a:t>
            </a:r>
          </a:p>
          <a:p>
            <a:pPr>
              <a:buFont typeface="Wingdings" pitchFamily="2" charset="2"/>
              <a:buChar char="Ø"/>
            </a:pPr>
            <a:r>
              <a:rPr lang="en-US" smtClean="0"/>
              <a:t>Cognitive behavior therapy teaches many things, including:</a:t>
            </a:r>
          </a:p>
          <a:p>
            <a:pPr lvl="2">
              <a:buFont typeface="Wingdings" pitchFamily="2" charset="2"/>
              <a:buChar char="Ø"/>
            </a:pPr>
            <a:r>
              <a:rPr lang="en-US" smtClean="0"/>
              <a:t>Eating healthy, three meals per day.</a:t>
            </a:r>
          </a:p>
          <a:p>
            <a:pPr lvl="2">
              <a:buFont typeface="Wingdings" pitchFamily="2" charset="2"/>
              <a:buChar char="Ø"/>
            </a:pPr>
            <a:r>
              <a:rPr lang="en-US" smtClean="0"/>
              <a:t>Tips and tricks to help prevent relapse of bulimia.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7200" dirty="0" smtClean="0">
                <a:solidFill>
                  <a:schemeClr val="tx2">
                    <a:satMod val="130000"/>
                  </a:schemeClr>
                </a:solidFill>
              </a:rPr>
              <a:t>Anorexia</a:t>
            </a:r>
            <a:endParaRPr lang="en-US" sz="72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Anorexia is an eating disorder, where people starve themselves.</a:t>
            </a:r>
          </a:p>
          <a:p>
            <a:r>
              <a:rPr lang="en-US" smtClean="0"/>
              <a:t>People who are anorexic, suffer from severe weight loss.</a:t>
            </a:r>
          </a:p>
          <a:p>
            <a:r>
              <a:rPr lang="en-US" smtClean="0"/>
              <a:t>Anorexics continue to think they are fat even after they have lost major weight and are skinny.</a:t>
            </a:r>
          </a:p>
          <a:p>
            <a:r>
              <a:rPr lang="en-US" smtClean="0"/>
              <a:t>People who suffer from anorexia, have an intense fear of gaining weight.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Effects of Anorexia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533400" y="1676400"/>
          <a:ext cx="8153400" cy="2230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6700"/>
                <a:gridCol w="4076700"/>
              </a:tblGrid>
              <a:tr h="345736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Is it</a:t>
                      </a:r>
                      <a:r>
                        <a:rPr lang="en-US" baseline="0" dirty="0" smtClean="0"/>
                        <a:t> a Diet or Anorexia?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6406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Healthy Dieting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Weight loss is viewed as a way to improve health and appearance.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Self-esteem is based on more than just weight and body image.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Is an attempt to control weight </a:t>
                      </a:r>
                      <a:r>
                        <a:rPr lang="en-US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The goal is to lose weight in a healthy way.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  <a:cs typeface="Times New Roman"/>
                        </a:rPr>
                        <a:t>Anorexia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Weight loss is viewed as a way to achieve happiness.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Self-esteem is based entirely on how much you weigh and how thin you are.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Is an attempt to control your life and emotions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Becoming thin is all that matters; health is not a </a:t>
                      </a:r>
                      <a:r>
                        <a:rPr lang="en-US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concencern.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8444" name="Picture 3" descr="anorexia nervosa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4114800"/>
            <a:ext cx="3657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Treatment of Anorexia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1371600" y="1371600"/>
            <a:ext cx="7497763" cy="4800600"/>
          </a:xfrm>
        </p:spPr>
        <p:txBody>
          <a:bodyPr/>
          <a:lstStyle/>
          <a:p>
            <a:r>
              <a:rPr lang="en-US" sz="2600" smtClean="0"/>
              <a:t>Restoring the person to a healthy weight.</a:t>
            </a:r>
          </a:p>
          <a:p>
            <a:r>
              <a:rPr lang="en-US" sz="2600" smtClean="0"/>
              <a:t>Treating the psychological issues related to the eating disorder.</a:t>
            </a:r>
          </a:p>
          <a:p>
            <a:r>
              <a:rPr lang="en-US" sz="2600" smtClean="0"/>
              <a:t>Reducing or eliminating behaviors or thoughts that lead to disordered eating, and preventing relapse.</a:t>
            </a:r>
          </a:p>
          <a:p>
            <a:r>
              <a:rPr lang="en-US" sz="2600" smtClean="0"/>
              <a:t>Visit your local doctor, to see if there is any treatment rehab groups, you may join.</a:t>
            </a:r>
          </a:p>
        </p:txBody>
      </p:sp>
      <p:pic>
        <p:nvPicPr>
          <p:cNvPr id="19459" name="Picture 3" descr="bulimia-anorexi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4191000"/>
            <a:ext cx="1676400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anorexia cartoo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4572000"/>
            <a:ext cx="2438400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Binge Eating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Binge eating is a disorder where you eat unusually large amounts of food all the time</a:t>
            </a:r>
          </a:p>
          <a:p>
            <a:r>
              <a:rPr lang="en-US" sz="2400" smtClean="0"/>
              <a:t>Symptoms </a:t>
            </a:r>
          </a:p>
          <a:p>
            <a:pPr lvl="1"/>
            <a:r>
              <a:rPr lang="en-US" sz="1800" smtClean="0"/>
              <a:t>Eating large amounts of food</a:t>
            </a:r>
          </a:p>
          <a:p>
            <a:pPr lvl="1"/>
            <a:r>
              <a:rPr lang="en-US" sz="1800" smtClean="0"/>
              <a:t>Eating even when your full</a:t>
            </a:r>
          </a:p>
          <a:p>
            <a:pPr lvl="1"/>
            <a:r>
              <a:rPr lang="en-US" sz="1800" smtClean="0"/>
              <a:t>Eating rapidly during binge episodes</a:t>
            </a:r>
          </a:p>
          <a:p>
            <a:pPr lvl="1"/>
            <a:r>
              <a:rPr lang="en-US" sz="1800" smtClean="0"/>
              <a:t>Feeling that your eating behavior is out of control</a:t>
            </a:r>
          </a:p>
          <a:p>
            <a:pPr lvl="1"/>
            <a:r>
              <a:rPr lang="en-US" sz="1800" smtClean="0"/>
              <a:t>Eating a lot even when your not hungry</a:t>
            </a:r>
          </a:p>
          <a:p>
            <a:pPr lvl="1"/>
            <a:r>
              <a:rPr lang="en-US" sz="1800" smtClean="0"/>
              <a:t>Depression</a:t>
            </a:r>
          </a:p>
          <a:p>
            <a:pPr lvl="1"/>
            <a:r>
              <a:rPr lang="en-US" sz="1800" smtClean="0"/>
              <a:t>Anxiety</a:t>
            </a:r>
          </a:p>
          <a:p>
            <a:pPr lvl="1"/>
            <a:r>
              <a:rPr lang="en-US" sz="1800" smtClean="0"/>
              <a:t>Frequent dieting, possibly without results</a:t>
            </a:r>
          </a:p>
          <a:p>
            <a:pPr lvl="1"/>
            <a:r>
              <a:rPr lang="en-US" sz="1800" smtClean="0"/>
              <a:t>Frequent eating alone</a:t>
            </a:r>
          </a:p>
          <a:p>
            <a:pPr lvl="1"/>
            <a:r>
              <a:rPr lang="en-US" sz="1800" smtClean="0"/>
              <a:t>Feeling depressed, disgusted or upset about your eating habits</a:t>
            </a:r>
          </a:p>
          <a:p>
            <a:pPr lvl="1"/>
            <a:endParaRPr lang="en-US" sz="2000" smtClean="0"/>
          </a:p>
        </p:txBody>
      </p:sp>
      <p:pic>
        <p:nvPicPr>
          <p:cNvPr id="4" name="Picture 3" descr="binge-ea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1905000"/>
            <a:ext cx="22860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Treatment for Binge Eating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u="sng" smtClean="0"/>
              <a:t>Cognitive behavioral therapy- </a:t>
            </a:r>
            <a:r>
              <a:rPr lang="en-US" sz="2400" smtClean="0"/>
              <a:t>helps you better cope with issues that can trigger binge eating</a:t>
            </a:r>
          </a:p>
          <a:p>
            <a:r>
              <a:rPr lang="en-US" sz="2400" b="1" u="sng" smtClean="0"/>
              <a:t>Interpersonal therapy-</a:t>
            </a:r>
            <a:r>
              <a:rPr lang="en-US" sz="2400" smtClean="0"/>
              <a:t> focuses on relationships with other people that may cause binge eating</a:t>
            </a:r>
            <a:endParaRPr lang="en-US" sz="2400" b="1" u="sng" smtClean="0"/>
          </a:p>
          <a:p>
            <a:r>
              <a:rPr lang="en-US" sz="2400" b="1" u="sng" smtClean="0"/>
              <a:t>Dialectical behavior therapy- </a:t>
            </a:r>
            <a:r>
              <a:rPr lang="en-US" sz="2400" smtClean="0"/>
              <a:t>helps you learn to tolerate stress and reduce binge eating</a:t>
            </a:r>
            <a:endParaRPr lang="en-US" sz="2400" b="1" u="sng" smtClean="0"/>
          </a:p>
          <a:p>
            <a:r>
              <a:rPr lang="en-US" sz="2400" b="1" u="sng" smtClean="0"/>
              <a:t>Topamax-</a:t>
            </a:r>
            <a:r>
              <a:rPr lang="en-US" sz="2400" smtClean="0"/>
              <a:t> has been proven to reduce binge eating episodes</a:t>
            </a:r>
            <a:endParaRPr lang="en-US" sz="2400" b="1" u="sng" smtClean="0"/>
          </a:p>
          <a:p>
            <a:r>
              <a:rPr lang="en-US" sz="2400" b="1" u="sng" smtClean="0"/>
              <a:t>Meridia-</a:t>
            </a:r>
            <a:r>
              <a:rPr lang="en-US" sz="2400" smtClean="0"/>
              <a:t> anti-obesity medicine suppresses hunger</a:t>
            </a:r>
            <a:endParaRPr lang="en-US" sz="2400" b="1" u="sng" smtClean="0"/>
          </a:p>
          <a:p>
            <a:endParaRPr lang="en-US" sz="240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52</TotalTime>
  <Words>441</Words>
  <Application>Microsoft Office PowerPoint</Application>
  <PresentationFormat>On-screen Show (4:3)</PresentationFormat>
  <Paragraphs>62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Design Template</vt:lpstr>
      </vt:variant>
      <vt:variant>
        <vt:i4>7</vt:i4>
      </vt:variant>
      <vt:variant>
        <vt:lpstr>Slide Titles</vt:lpstr>
      </vt:variant>
      <vt:variant>
        <vt:i4>10</vt:i4>
      </vt:variant>
    </vt:vector>
  </HeadingPairs>
  <TitlesOfParts>
    <vt:vector size="24" baseType="lpstr">
      <vt:lpstr>Gill Sans MT</vt:lpstr>
      <vt:lpstr>Arial</vt:lpstr>
      <vt:lpstr>Wingdings 2</vt:lpstr>
      <vt:lpstr>Verdana</vt:lpstr>
      <vt:lpstr>Calibri</vt:lpstr>
      <vt:lpstr>Wingdings</vt:lpstr>
      <vt:lpstr>Times New Roman</vt:lpstr>
      <vt:lpstr>Solstice</vt:lpstr>
      <vt:lpstr>Solstice</vt:lpstr>
      <vt:lpstr>Solstice</vt:lpstr>
      <vt:lpstr>Solstice</vt:lpstr>
      <vt:lpstr>Solstice</vt:lpstr>
      <vt:lpstr>Solstice</vt:lpstr>
      <vt:lpstr>Solstice</vt:lpstr>
      <vt:lpstr>Eating Disorders</vt:lpstr>
      <vt:lpstr>Bulimia Nervosa</vt:lpstr>
      <vt:lpstr>Effects of Bulimia Nervosa</vt:lpstr>
      <vt:lpstr>Treatment of Bulimia Nervosa</vt:lpstr>
      <vt:lpstr>Anorexia</vt:lpstr>
      <vt:lpstr>Effects of Anorexia</vt:lpstr>
      <vt:lpstr>Treatment of Anorexia</vt:lpstr>
      <vt:lpstr>Binge Eating</vt:lpstr>
      <vt:lpstr>Treatment for Binge Eating</vt:lpstr>
      <vt:lpstr>Credits</vt:lpstr>
    </vt:vector>
  </TitlesOfParts>
  <Company>Livingston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Eating Disorders</dc:title>
  <dc:creator>153090</dc:creator>
  <cp:lastModifiedBy>lbarresi</cp:lastModifiedBy>
  <cp:revision>12</cp:revision>
  <dcterms:created xsi:type="dcterms:W3CDTF">2010-04-05T12:43:39Z</dcterms:created>
  <dcterms:modified xsi:type="dcterms:W3CDTF">2010-04-27T15:26:19Z</dcterms:modified>
</cp:coreProperties>
</file>