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66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1536" y="-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Isosceles Triangle 6"/>
          <p:cNvSpPr/>
          <p:nvPr/>
        </p:nvSpPr>
        <p:spPr>
          <a:xfrm rot="16200000">
            <a:off x="7554353" y="5254283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540544" y="776288"/>
            <a:ext cx="8062912" cy="1470025"/>
          </a:xfrm>
        </p:spPr>
        <p:txBody>
          <a:bodyPr anchor="b">
            <a:normAutofit/>
          </a:bodyPr>
          <a:lstStyle>
            <a:lvl1pPr algn="r">
              <a:defRPr sz="440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540544" y="2250280"/>
            <a:ext cx="8062912" cy="1752600"/>
          </a:xfrm>
        </p:spPr>
        <p:txBody>
          <a:bodyPr/>
          <a:lstStyle>
            <a:lvl1pPr marL="0" marR="36576" indent="0" algn="r">
              <a:spcBef>
                <a:spcPts val="0"/>
              </a:spcBef>
              <a:buNone/>
              <a:defRPr>
                <a:ln>
                  <a:solidFill>
                    <a:schemeClr val="bg2"/>
                  </a:solidFill>
                </a:ln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1371600" y="6012656"/>
            <a:ext cx="5791200" cy="365125"/>
          </a:xfrm>
        </p:spPr>
        <p:txBody>
          <a:bodyPr tIns="0" bIns="0" anchor="t"/>
          <a:lstStyle>
            <a:lvl1pPr algn="r">
              <a:defRPr sz="1000"/>
            </a:lvl1pPr>
          </a:lstStyle>
          <a:p>
            <a:fld id="{C934EEDF-683C-4ABE-8F36-1983896457EE}" type="datetimeFigureOut">
              <a:rPr lang="en-US" smtClean="0"/>
              <a:t>3/10/2015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1371600" y="5650704"/>
            <a:ext cx="5791200" cy="365125"/>
          </a:xfrm>
        </p:spPr>
        <p:txBody>
          <a:bodyPr tIns="0" bIns="0" anchor="b"/>
          <a:lstStyle>
            <a:lvl1pPr algn="r">
              <a:defRPr sz="1100"/>
            </a:lvl1pPr>
          </a:lstStyle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8392247" y="5752307"/>
            <a:ext cx="502920" cy="365125"/>
          </a:xfrm>
        </p:spPr>
        <p:txBody>
          <a:bodyPr anchor="ctr"/>
          <a:lstStyle>
            <a:lvl1pPr algn="ctr">
              <a:defRPr sz="1300">
                <a:solidFill>
                  <a:srgbClr val="FFFFFF"/>
                </a:solidFill>
              </a:defRPr>
            </a:lvl1pPr>
          </a:lstStyle>
          <a:p>
            <a:fld id="{DA1A1A92-F02C-4813-A55F-B9E904BD2CF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34EEDF-683C-4ABE-8F36-1983896457EE}" type="datetimeFigureOut">
              <a:rPr lang="en-US" smtClean="0"/>
              <a:t>3/10/2015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1A1A92-F02C-4813-A55F-B9E904BD2CF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81800" y="381000"/>
            <a:ext cx="1905000" cy="5486400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81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34EEDF-683C-4ABE-8F36-1983896457EE}" type="datetimeFigureOut">
              <a:rPr lang="en-US" smtClean="0"/>
              <a:t>3/10/2015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1A1A92-F02C-4813-A55F-B9E904BD2CF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82808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91456" y="6480048"/>
            <a:ext cx="2133600" cy="301752"/>
          </a:xfrm>
        </p:spPr>
        <p:txBody>
          <a:bodyPr/>
          <a:lstStyle/>
          <a:p>
            <a:fld id="{C934EEDF-683C-4ABE-8F36-1983896457EE}" type="datetimeFigureOut">
              <a:rPr lang="en-US" smtClean="0"/>
              <a:t>3/10/2015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0831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1A1A92-F02C-4813-A55F-B9E904BD2CF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ight Triangle 8"/>
          <p:cNvSpPr/>
          <p:nvPr/>
        </p:nvSpPr>
        <p:spPr>
          <a:xfrm flipV="1">
            <a:off x="7034" y="7034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algn="ctr" defTabSz="914400" rtl="0" eaLnBrk="1" latinLnBrk="0" hangingPunct="1"/>
            <a:endParaRPr kumimoji="0"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Isosceles Triangle 7"/>
          <p:cNvSpPr/>
          <p:nvPr/>
        </p:nvSpPr>
        <p:spPr>
          <a:xfrm rot="5400000" flipV="1">
            <a:off x="7554353" y="309490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955632" y="6477000"/>
            <a:ext cx="2133600" cy="304800"/>
          </a:xfrm>
        </p:spPr>
        <p:txBody>
          <a:bodyPr/>
          <a:lstStyle/>
          <a:p>
            <a:fld id="{C934EEDF-683C-4ABE-8F36-1983896457EE}" type="datetimeFigureOut">
              <a:rPr lang="en-US" smtClean="0"/>
              <a:t>3/10/2015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19376" y="6480969"/>
            <a:ext cx="4260056" cy="300831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1056" y="809624"/>
            <a:ext cx="502920" cy="300831"/>
          </a:xfrm>
        </p:spPr>
        <p:txBody>
          <a:bodyPr/>
          <a:lstStyle/>
          <a:p>
            <a:fld id="{DA1A1A92-F02C-4813-A55F-B9E904BD2CF3}" type="slidenum">
              <a:rPr lang="en-US" smtClean="0"/>
              <a:t>‹#›</a:t>
            </a:fld>
            <a:endParaRPr lang="en-US"/>
          </a:p>
        </p:txBody>
      </p:sp>
      <p:cxnSp>
        <p:nvCxnSpPr>
          <p:cNvPr id="11" name="Straight Connector 10"/>
          <p:cNvCxnSpPr/>
          <p:nvPr/>
        </p:nvCxnSpPr>
        <p:spPr>
          <a:xfrm rot="10800000">
            <a:off x="6468794" y="9381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flipV="1"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71464"/>
            <a:ext cx="7239000" cy="1362075"/>
          </a:xfrm>
        </p:spPr>
        <p:txBody>
          <a:bodyPr anchor="ctr"/>
          <a:lstStyle>
            <a:lvl1pPr marL="0" algn="l">
              <a:buNone/>
              <a:defRPr sz="3600" b="1" cap="none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1000" y="1633536"/>
            <a:ext cx="3886200" cy="2286000"/>
          </a:xfrm>
        </p:spPr>
        <p:txBody>
          <a:bodyPr anchor="t"/>
          <a:lstStyle>
            <a:lvl1pPr marL="54864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 algn="l"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C934EEDF-683C-4ABE-8F36-1983896457EE}" type="datetimeFigureOut">
              <a:rPr lang="en-US" smtClean="0"/>
              <a:t>3/10/2015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1752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DA1A1A92-F02C-4813-A55F-B9E904BD2CF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8198" y="290732"/>
            <a:ext cx="1066800" cy="6153912"/>
          </a:xfrm>
        </p:spPr>
        <p:txBody>
          <a:bodyPr vert="vert270" anchor="b"/>
          <a:lstStyle>
            <a:lvl1pPr marL="0" algn="ctr">
              <a:defRPr sz="3300" b="1">
                <a:ln w="6350">
                  <a:solidFill>
                    <a:schemeClr val="tx1"/>
                  </a:solidFill>
                </a:ln>
                <a:solidFill>
                  <a:schemeClr val="tx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5006" y="290732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1365006" y="3427124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2022230" y="290732"/>
            <a:ext cx="6858000" cy="3017520"/>
          </a:xfrm>
        </p:spPr>
        <p:txBody>
          <a:bodyPr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022230" y="3427124"/>
            <a:ext cx="6858000" cy="301752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0552" cy="301752"/>
          </a:xfrm>
        </p:spPr>
        <p:txBody>
          <a:bodyPr/>
          <a:lstStyle/>
          <a:p>
            <a:fld id="{C934EEDF-683C-4ABE-8F36-1983896457EE}" type="datetimeFigureOut">
              <a:rPr lang="en-US" smtClean="0"/>
              <a:t>3/10/2015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1104" cy="301752"/>
          </a:xfr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7589520" y="6483096"/>
            <a:ext cx="502920" cy="301752"/>
          </a:xfrm>
        </p:spPr>
        <p:txBody>
          <a:bodyPr/>
          <a:lstStyle>
            <a:lvl1pPr algn="ctr">
              <a:defRPr/>
            </a:lvl1pPr>
          </a:lstStyle>
          <a:p>
            <a:fld id="{DA1A1A92-F02C-4813-A55F-B9E904BD2CF3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34EEDF-683C-4ABE-8F36-1983896457EE}" type="datetimeFigureOut">
              <a:rPr lang="en-US" smtClean="0"/>
              <a:t>3/10/2015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1A1A92-F02C-4813-A55F-B9E904BD2CF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C934EEDF-683C-4ABE-8F36-1983896457EE}" type="datetimeFigureOut">
              <a:rPr lang="en-US" smtClean="0"/>
              <a:t>3/10/2015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57200" y="6481890"/>
            <a:ext cx="4260056" cy="300831"/>
          </a:xfr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DA1A1A92-F02C-4813-A55F-B9E904BD2CF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9456" y="367664"/>
            <a:ext cx="914400" cy="5943600"/>
          </a:xfrm>
        </p:spPr>
        <p:txBody>
          <a:bodyPr vert="vert270" anchor="b"/>
          <a:lstStyle>
            <a:lvl1pPr marL="0" marR="18288" algn="r">
              <a:spcBef>
                <a:spcPts val="0"/>
              </a:spcBef>
              <a:buNone/>
              <a:defRPr sz="2900" b="0" cap="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1135856" y="367664"/>
            <a:ext cx="2438400" cy="5943600"/>
          </a:xfrm>
        </p:spPr>
        <p:txBody>
          <a:bodyPr anchor="t"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651250" y="320040"/>
            <a:ext cx="5276088" cy="5989320"/>
          </a:xfrm>
        </p:spPr>
        <p:txBody>
          <a:bodyPr/>
          <a:lstStyle>
            <a:lvl1pPr>
              <a:spcBef>
                <a:spcPts val="0"/>
              </a:spcBef>
              <a:defRPr sz="30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278976" y="6556248"/>
            <a:ext cx="2133600" cy="301752"/>
          </a:xfrm>
        </p:spPr>
        <p:txBody>
          <a:bodyPr/>
          <a:lstStyle>
            <a:lvl1pPr>
              <a:defRPr sz="900"/>
            </a:lvl1pPr>
          </a:lstStyle>
          <a:p>
            <a:fld id="{C934EEDF-683C-4ABE-8F36-1983896457EE}" type="datetimeFigureOut">
              <a:rPr lang="en-US" smtClean="0"/>
              <a:t>3/10/2015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135856" y="6556248"/>
            <a:ext cx="5143120" cy="301752"/>
          </a:xfrm>
        </p:spPr>
        <p:txBody>
          <a:bodyPr/>
          <a:lstStyle>
            <a:lvl1pPr>
              <a:defRPr sz="9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410576" y="6556248"/>
            <a:ext cx="502920" cy="301752"/>
          </a:xfrm>
        </p:spPr>
        <p:txBody>
          <a:bodyPr/>
          <a:lstStyle>
            <a:lvl1pPr>
              <a:defRPr sz="900"/>
            </a:lvl1pPr>
          </a:lstStyle>
          <a:p>
            <a:fld id="{DA1A1A92-F02C-4813-A55F-B9E904BD2CF3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9456" y="150896"/>
            <a:ext cx="914400" cy="6400800"/>
          </a:xfrm>
        </p:spPr>
        <p:txBody>
          <a:bodyPr vert="vert270" anchor="b"/>
          <a:lstStyle>
            <a:lvl1pPr marL="0" algn="l">
              <a:buNone/>
              <a:defRPr sz="3000" b="0" cap="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138237" y="373966"/>
            <a:ext cx="7333488" cy="5486400"/>
          </a:xfrm>
          <a:solidFill>
            <a:schemeClr val="bg2">
              <a:shade val="5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5867400"/>
            <a:ext cx="7333488" cy="685800"/>
          </a:xfrm>
          <a:solidFill>
            <a:schemeClr val="accent1">
              <a:alpha val="15000"/>
            </a:schemeClr>
          </a:solidFill>
          <a:ln>
            <a:solidFill>
              <a:schemeClr val="accent1"/>
            </a:solidFill>
            <a:miter lim="800000"/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108192" y="6556248"/>
            <a:ext cx="2103120" cy="301752"/>
          </a:xfrm>
        </p:spPr>
        <p:txBody>
          <a:bodyPr/>
          <a:lstStyle>
            <a:lvl1pPr>
              <a:defRPr sz="900"/>
            </a:lvl1pPr>
          </a:lstStyle>
          <a:p>
            <a:fld id="{C934EEDF-683C-4ABE-8F36-1983896457EE}" type="datetimeFigureOut">
              <a:rPr lang="en-US" smtClean="0"/>
              <a:t>3/10/2015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170432" y="6557169"/>
            <a:ext cx="4948072" cy="301752"/>
          </a:xfrm>
        </p:spPr>
        <p:txBody>
          <a:bodyPr/>
          <a:lstStyle>
            <a:lvl1pPr>
              <a:defRPr sz="9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217192" y="6556248"/>
            <a:ext cx="365760" cy="301752"/>
          </a:xfrm>
        </p:spPr>
        <p:txBody>
          <a:bodyPr/>
          <a:lstStyle>
            <a:lvl1pPr algn="ctr">
              <a:defRPr sz="900"/>
            </a:lvl1pPr>
          </a:lstStyle>
          <a:p>
            <a:fld id="{DA1A1A92-F02C-4813-A55F-B9E904BD2CF3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ight Triangle 10"/>
          <p:cNvSpPr/>
          <p:nvPr/>
        </p:nvSpPr>
        <p:spPr>
          <a:xfrm>
            <a:off x="7034" y="14068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 rot="10800000" flipV="1">
            <a:off x="6468794" y="4948410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882808"/>
            <a:ext cx="8229600" cy="4572000"/>
          </a:xfrm>
          <a:prstGeom prst="rect">
            <a:avLst/>
          </a:prstGeom>
        </p:spPr>
        <p:txBody>
          <a:bodyPr vert="horz" anchor="t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4791456" y="6480969"/>
            <a:ext cx="2133600" cy="301752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 b="0">
                <a:solidFill>
                  <a:schemeClr val="tx1"/>
                </a:solidFill>
              </a:defRPr>
            </a:lvl1pPr>
          </a:lstStyle>
          <a:p>
            <a:fld id="{C934EEDF-683C-4ABE-8F36-1983896457EE}" type="datetimeFigureOut">
              <a:rPr lang="en-US" smtClean="0"/>
              <a:t>3/10/2015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457200" y="6481890"/>
            <a:ext cx="4260056" cy="300831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7589520" y="6480969"/>
            <a:ext cx="502920" cy="301752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/>
                </a:solidFill>
              </a:defRPr>
            </a:lvl1pPr>
          </a:lstStyle>
          <a:p>
            <a:fld id="{DA1A1A92-F02C-4813-A55F-B9E904BD2CF3}" type="slidenum">
              <a:rPr lang="en-US" smtClean="0"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marL="484632" algn="l" rtl="0" eaLnBrk="1" latinLnBrk="0" hangingPunct="1">
        <a:spcBef>
          <a:spcPct val="0"/>
        </a:spcBef>
        <a:buNone/>
        <a:defRPr kumimoji="0" sz="4200" kern="1200">
          <a:ln w="6350">
            <a:solidFill>
              <a:schemeClr val="accent1">
                <a:shade val="43000"/>
              </a:schemeClr>
            </a:solidFill>
          </a:ln>
          <a:solidFill>
            <a:schemeClr val="accent1">
              <a:tint val="83000"/>
              <a:satMod val="150000"/>
            </a:schemeClr>
          </a:solidFill>
          <a:effectLst>
            <a:outerShdw blurRad="26000" dist="26000" dir="145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448056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822960" indent="-285750" algn="l" rtl="0" eaLnBrk="1" latinLnBrk="0" hangingPunct="1">
        <a:spcBef>
          <a:spcPct val="20000"/>
        </a:spcBef>
        <a:buClr>
          <a:schemeClr val="accent1"/>
        </a:buClr>
        <a:buSzPct val="95000"/>
        <a:buFont typeface="Verdana"/>
        <a:buChar char="›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106424" indent="-228600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10312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6002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084832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146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57213" y="533400"/>
            <a:ext cx="8062912" cy="950913"/>
          </a:xfrm>
        </p:spPr>
        <p:txBody>
          <a:bodyPr/>
          <a:lstStyle/>
          <a:p>
            <a:pPr algn="ctr"/>
            <a:r>
              <a:rPr lang="en-US" b="1" dirty="0" smtClean="0"/>
              <a:t>Educational Technology</a:t>
            </a:r>
            <a:endParaRPr lang="en-US" b="1" dirty="0"/>
          </a:p>
        </p:txBody>
      </p:sp>
      <p:pic>
        <p:nvPicPr>
          <p:cNvPr id="1026" name="Picture 2" descr="C:\Users\ccaulfield\Desktop\Technology in Education Quotes\image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6600" y="1676400"/>
            <a:ext cx="3081338" cy="46304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4657044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9600" y="685800"/>
            <a:ext cx="8062912" cy="1317625"/>
          </a:xfrm>
        </p:spPr>
        <p:txBody>
          <a:bodyPr>
            <a:normAutofit fontScale="90000"/>
          </a:bodyPr>
          <a:lstStyle/>
          <a:p>
            <a:pPr algn="ctr"/>
            <a:r>
              <a:rPr lang="en-US" b="1" dirty="0" smtClean="0"/>
              <a:t>These are all helpful tools used by thoughtful instructors:</a:t>
            </a:r>
            <a:endParaRPr lang="en-US" b="1" dirty="0"/>
          </a:p>
        </p:txBody>
      </p:sp>
      <p:pic>
        <p:nvPicPr>
          <p:cNvPr id="2052" name="Picture 4" descr="http://www.quotespin.com/quotes-pics/VGVjaG5vbG9neSBpcyBqdXN0IGEgdG9vbC4gSW4gdGVybXMgb2YgZ2V0dGluZyB0aGUga2lkcyB3b3JraW5nIHRvZ2V0aGVyIGFuZCBtb3RpdmF0aW5nIHRoZW0sIHRoZSB0ZWFjaGVyIGlzIHRoZSBtb3N0IGltcG9ydGFudC4/technology-is-just-a-tool-in-terms-of-_bill-gates-quote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1981200"/>
            <a:ext cx="6299200" cy="472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3534221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en-US" b="1" dirty="0" smtClean="0"/>
              <a:t>Now it’s time to see for yourself!</a:t>
            </a:r>
            <a:endParaRPr lang="en-US" b="1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4600" y="2514600"/>
            <a:ext cx="4799222" cy="33194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007151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en-US" b="1" dirty="0" smtClean="0"/>
              <a:t>How We Use Technology at Harrison School</a:t>
            </a:r>
            <a:endParaRPr lang="en-US" b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7000" y="2514600"/>
            <a:ext cx="4572000" cy="3429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498758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ccaulfield\Desktop\Technology in Education Quotes\images (1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5458" y="614516"/>
            <a:ext cx="7263684" cy="5486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6242658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3400" y="-7374"/>
            <a:ext cx="8062912" cy="990600"/>
          </a:xfrm>
        </p:spPr>
        <p:txBody>
          <a:bodyPr>
            <a:normAutofit/>
          </a:bodyPr>
          <a:lstStyle/>
          <a:p>
            <a:pPr algn="ctr"/>
            <a:r>
              <a:rPr lang="en-US" b="1" dirty="0" err="1"/>
              <a:t>i</a:t>
            </a:r>
            <a:r>
              <a:rPr lang="en-US" b="1" dirty="0" err="1" smtClean="0"/>
              <a:t>pads</a:t>
            </a:r>
            <a:r>
              <a:rPr lang="en-US" b="1" dirty="0" smtClean="0"/>
              <a:t>: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200" y="990600"/>
            <a:ext cx="8062912" cy="2702720"/>
          </a:xfrm>
        </p:spPr>
        <p:txBody>
          <a:bodyPr>
            <a:noAutofit/>
          </a:bodyPr>
          <a:lstStyle/>
          <a:p>
            <a:pPr marL="457200" indent="-457200" algn="l">
              <a:buFont typeface="Arial" pitchFamily="34" charset="0"/>
              <a:buChar char="•"/>
            </a:pPr>
            <a:r>
              <a:rPr lang="en-US" sz="3200" b="1" dirty="0" smtClean="0"/>
              <a:t>Photo slide shows</a:t>
            </a:r>
          </a:p>
          <a:p>
            <a:pPr marL="457200" indent="-457200" algn="l">
              <a:buFont typeface="Arial" pitchFamily="34" charset="0"/>
              <a:buChar char="•"/>
            </a:pPr>
            <a:endParaRPr lang="en-US" sz="3200" b="1" dirty="0"/>
          </a:p>
          <a:p>
            <a:pPr marL="457200" indent="-457200" algn="l">
              <a:buFont typeface="Arial" pitchFamily="34" charset="0"/>
              <a:buChar char="•"/>
            </a:pPr>
            <a:r>
              <a:rPr lang="en-US" sz="3200" b="1" dirty="0" smtClean="0"/>
              <a:t>Story creation and videos (iMovie)</a:t>
            </a:r>
          </a:p>
          <a:p>
            <a:pPr marL="457200" indent="-457200" algn="l">
              <a:buFont typeface="Arial" pitchFamily="34" charset="0"/>
              <a:buChar char="•"/>
            </a:pPr>
            <a:endParaRPr lang="en-US" sz="3200" b="1" dirty="0" smtClean="0"/>
          </a:p>
          <a:p>
            <a:pPr marL="457200" indent="-457200" algn="l">
              <a:buFont typeface="Arial" pitchFamily="34" charset="0"/>
              <a:buChar char="•"/>
            </a:pPr>
            <a:r>
              <a:rPr lang="en-US" sz="3200" b="1" dirty="0" smtClean="0"/>
              <a:t>Skill Practice/Lesson Reinforcement</a:t>
            </a:r>
          </a:p>
          <a:p>
            <a:pPr algn="l"/>
            <a:endParaRPr lang="en-US" sz="3200" b="1" dirty="0"/>
          </a:p>
          <a:p>
            <a:pPr marL="457200" indent="-457200" algn="l">
              <a:buFont typeface="Arial" pitchFamily="34" charset="0"/>
              <a:buChar char="•"/>
            </a:pPr>
            <a:r>
              <a:rPr lang="en-US" sz="3200" b="1" dirty="0" smtClean="0"/>
              <a:t>Audiovisual assessment by teacher and self-evaluation by students</a:t>
            </a:r>
          </a:p>
          <a:p>
            <a:pPr marL="457200" indent="-457200" algn="l">
              <a:buFont typeface="Arial" pitchFamily="34" charset="0"/>
              <a:buChar char="•"/>
            </a:pPr>
            <a:endParaRPr lang="en-US" sz="3200" b="1" dirty="0"/>
          </a:p>
          <a:p>
            <a:pPr marL="457200" indent="-457200" algn="l">
              <a:buFont typeface="Arial" pitchFamily="34" charset="0"/>
              <a:buChar char="•"/>
            </a:pPr>
            <a:r>
              <a:rPr lang="en-US" sz="3200" b="1" dirty="0" smtClean="0"/>
              <a:t>Accessing electronic and digital books (Follett Shelf)</a:t>
            </a:r>
            <a:endParaRPr lang="en-US" sz="3200" b="1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315774">
            <a:off x="5971273" y="426073"/>
            <a:ext cx="2252857" cy="1348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8724432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3400" y="457200"/>
            <a:ext cx="8062912" cy="1012825"/>
          </a:xfrm>
        </p:spPr>
        <p:txBody>
          <a:bodyPr/>
          <a:lstStyle/>
          <a:p>
            <a:pPr algn="ctr"/>
            <a:r>
              <a:rPr lang="en-US" b="1" dirty="0" err="1" smtClean="0"/>
              <a:t>Smartboard</a:t>
            </a:r>
            <a:endParaRPr lang="en-US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33400" y="1752600"/>
            <a:ext cx="8062912" cy="3693320"/>
          </a:xfrm>
        </p:spPr>
        <p:txBody>
          <a:bodyPr>
            <a:normAutofit/>
          </a:bodyPr>
          <a:lstStyle/>
          <a:p>
            <a:pPr marL="457200" indent="-457200" algn="l">
              <a:buFont typeface="Arial" pitchFamily="34" charset="0"/>
              <a:buChar char="•"/>
            </a:pPr>
            <a:r>
              <a:rPr lang="en-US" sz="3200" b="1" dirty="0" smtClean="0"/>
              <a:t>Interactive engagement in lessons of all content areas</a:t>
            </a:r>
          </a:p>
          <a:p>
            <a:pPr marL="457200" indent="-457200" algn="l">
              <a:buFont typeface="Arial" pitchFamily="34" charset="0"/>
              <a:buChar char="•"/>
            </a:pPr>
            <a:endParaRPr lang="en-US" sz="3200" b="1" dirty="0" smtClean="0"/>
          </a:p>
          <a:p>
            <a:pPr marL="457200" indent="-457200" algn="l">
              <a:buFont typeface="Arial" pitchFamily="34" charset="0"/>
              <a:buChar char="•"/>
            </a:pPr>
            <a:r>
              <a:rPr lang="en-US" sz="3200" b="1" dirty="0" smtClean="0"/>
              <a:t>New!  “</a:t>
            </a:r>
            <a:r>
              <a:rPr lang="en-US" sz="3200" b="1" dirty="0" err="1" smtClean="0"/>
              <a:t>Splashtop</a:t>
            </a:r>
            <a:r>
              <a:rPr lang="en-US" sz="3200" b="1" dirty="0" smtClean="0"/>
              <a:t>”</a:t>
            </a:r>
          </a:p>
          <a:p>
            <a:pPr marL="457200" indent="-457200" algn="l">
              <a:buFont typeface="Arial" pitchFamily="34" charset="0"/>
              <a:buChar char="•"/>
            </a:pPr>
            <a:endParaRPr lang="en-US" b="1" dirty="0"/>
          </a:p>
          <a:p>
            <a:pPr algn="l"/>
            <a:endParaRPr lang="en-US" b="1" dirty="0" smtClean="0"/>
          </a:p>
          <a:p>
            <a:pPr marL="457200" indent="-457200" algn="l">
              <a:buFont typeface="Arial" pitchFamily="34" charset="0"/>
              <a:buChar char="•"/>
            </a:pPr>
            <a:endParaRPr lang="en-US" b="1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46522" y="2971800"/>
            <a:ext cx="3432651" cy="3581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0153305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746269">
            <a:off x="897569" y="1192887"/>
            <a:ext cx="8062912" cy="722313"/>
          </a:xfrm>
        </p:spPr>
        <p:txBody>
          <a:bodyPr>
            <a:normAutofit fontScale="90000"/>
          </a:bodyPr>
          <a:lstStyle/>
          <a:p>
            <a:pPr algn="ctr"/>
            <a:r>
              <a:rPr lang="en-US" b="1" dirty="0" smtClean="0"/>
              <a:t>Microsoft</a:t>
            </a:r>
            <a:endParaRPr lang="en-US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09600" y="2577504"/>
            <a:ext cx="8062912" cy="4343400"/>
          </a:xfrm>
        </p:spPr>
        <p:txBody>
          <a:bodyPr>
            <a:normAutofit fontScale="92500" lnSpcReduction="20000"/>
          </a:bodyPr>
          <a:lstStyle/>
          <a:p>
            <a:pPr marL="457200" indent="-457200" algn="l">
              <a:buFont typeface="Arial" pitchFamily="34" charset="0"/>
              <a:buChar char="•"/>
            </a:pPr>
            <a:r>
              <a:rPr lang="en-US" sz="3200" b="1" dirty="0" smtClean="0"/>
              <a:t>Composing (includes text formatting), naming and saving into folders</a:t>
            </a:r>
          </a:p>
          <a:p>
            <a:pPr marL="457200" indent="-457200" algn="l">
              <a:buFont typeface="Arial" pitchFamily="34" charset="0"/>
              <a:buChar char="•"/>
            </a:pPr>
            <a:endParaRPr lang="en-US" sz="3200" b="1" dirty="0" smtClean="0"/>
          </a:p>
          <a:p>
            <a:pPr marL="457200" indent="-457200" algn="l">
              <a:buFont typeface="Arial" pitchFamily="34" charset="0"/>
              <a:buChar char="•"/>
            </a:pPr>
            <a:r>
              <a:rPr lang="en-US" sz="3200" b="1" dirty="0" smtClean="0"/>
              <a:t>Creating presentations: PowerPoint, Brochures (Publisher)</a:t>
            </a:r>
          </a:p>
          <a:p>
            <a:pPr marL="457200" indent="-457200" algn="l">
              <a:buFont typeface="Arial" pitchFamily="34" charset="0"/>
              <a:buChar char="•"/>
            </a:pPr>
            <a:endParaRPr lang="en-US" sz="3200" b="1" dirty="0"/>
          </a:p>
          <a:p>
            <a:pPr marL="457200" indent="-457200" algn="l">
              <a:buFont typeface="Arial" pitchFamily="34" charset="0"/>
              <a:buChar char="•"/>
            </a:pPr>
            <a:r>
              <a:rPr lang="en-US" sz="3200" b="1" dirty="0" smtClean="0"/>
              <a:t>Inserting photos, clip art, shapes</a:t>
            </a:r>
          </a:p>
          <a:p>
            <a:pPr marL="457200" indent="-457200" algn="l">
              <a:buFont typeface="Arial" pitchFamily="34" charset="0"/>
              <a:buChar char="•"/>
            </a:pPr>
            <a:endParaRPr lang="en-US" sz="3200" b="1" dirty="0"/>
          </a:p>
          <a:p>
            <a:pPr marL="457200" indent="-457200" algn="l">
              <a:buFont typeface="Arial" pitchFamily="34" charset="0"/>
              <a:buChar char="•"/>
            </a:pPr>
            <a:r>
              <a:rPr lang="en-US" sz="3200" b="1" dirty="0" smtClean="0"/>
              <a:t>Creating tables</a:t>
            </a:r>
          </a:p>
          <a:p>
            <a:pPr marL="457200" indent="-457200" algn="l">
              <a:buFont typeface="Arial" pitchFamily="34" charset="0"/>
              <a:buChar char="•"/>
            </a:pPr>
            <a:endParaRPr lang="en-US" sz="3200" b="1" dirty="0"/>
          </a:p>
          <a:p>
            <a:pPr marL="457200" indent="-457200" algn="l">
              <a:buFont typeface="Arial" pitchFamily="34" charset="0"/>
              <a:buChar char="•"/>
            </a:pPr>
            <a:r>
              <a:rPr lang="en-US" sz="3200" b="1" dirty="0" smtClean="0"/>
              <a:t>Excel</a:t>
            </a:r>
          </a:p>
          <a:p>
            <a:pPr marL="457200" indent="-457200" algn="l">
              <a:buFont typeface="Arial" pitchFamily="34" charset="0"/>
              <a:buChar char="•"/>
            </a:pPr>
            <a:endParaRPr lang="en-US" b="1" dirty="0" smtClean="0"/>
          </a:p>
          <a:p>
            <a:pPr algn="l"/>
            <a:endParaRPr lang="en-US" b="1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342900"/>
            <a:ext cx="2286000" cy="22444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0079537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3400" y="609600"/>
            <a:ext cx="7620000" cy="1066800"/>
          </a:xfrm>
        </p:spPr>
        <p:txBody>
          <a:bodyPr>
            <a:normAutofit fontScale="90000"/>
          </a:bodyPr>
          <a:lstStyle/>
          <a:p>
            <a:pPr algn="l"/>
            <a:r>
              <a:rPr lang="en-US" b="1" dirty="0" smtClean="0"/>
              <a:t>     </a:t>
            </a:r>
            <a:r>
              <a:rPr lang="en-US" sz="3100" b="1" dirty="0" smtClean="0"/>
              <a:t>Google</a:t>
            </a:r>
            <a:br>
              <a:rPr lang="en-US" sz="3100" b="1" dirty="0" smtClean="0"/>
            </a:br>
            <a:r>
              <a:rPr lang="en-US" sz="3100" b="1" dirty="0" smtClean="0"/>
              <a:t>(Accessible on </a:t>
            </a:r>
            <a:r>
              <a:rPr lang="en-US" sz="3100" b="1" dirty="0" err="1" smtClean="0"/>
              <a:t>Chromebooks</a:t>
            </a:r>
            <a:r>
              <a:rPr lang="en-US" sz="3100" b="1" dirty="0" smtClean="0"/>
              <a:t> and ANY computer)</a:t>
            </a:r>
            <a:endParaRPr lang="en-US" sz="3100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73247" y="1524000"/>
            <a:ext cx="8062912" cy="4523617"/>
          </a:xfrm>
        </p:spPr>
        <p:txBody>
          <a:bodyPr>
            <a:noAutofit/>
          </a:bodyPr>
          <a:lstStyle/>
          <a:p>
            <a:pPr marL="457200" indent="-457200" algn="l">
              <a:buFont typeface="Arial" pitchFamily="34" charset="0"/>
              <a:buChar char="•"/>
            </a:pPr>
            <a:r>
              <a:rPr lang="en-US" sz="2400" b="1" dirty="0" smtClean="0"/>
              <a:t>Using personal log-ins</a:t>
            </a:r>
          </a:p>
          <a:p>
            <a:pPr marL="457200" indent="-457200" algn="l">
              <a:buFont typeface="Arial" pitchFamily="34" charset="0"/>
              <a:buChar char="•"/>
            </a:pPr>
            <a:endParaRPr lang="en-US" sz="1600" b="1" dirty="0"/>
          </a:p>
          <a:p>
            <a:pPr marL="457200" indent="-457200" algn="l">
              <a:buFont typeface="Arial" pitchFamily="34" charset="0"/>
              <a:buChar char="•"/>
            </a:pPr>
            <a:r>
              <a:rPr lang="en-US" sz="2400" b="1" dirty="0" smtClean="0"/>
              <a:t>Saving and naming in Google Drive</a:t>
            </a:r>
          </a:p>
          <a:p>
            <a:pPr marL="457200" indent="-457200" algn="l">
              <a:buFont typeface="Arial" pitchFamily="34" charset="0"/>
              <a:buChar char="•"/>
            </a:pPr>
            <a:endParaRPr lang="en-US" sz="1600" b="1" dirty="0"/>
          </a:p>
          <a:p>
            <a:pPr marL="457200" indent="-457200" algn="l">
              <a:buFont typeface="Arial" pitchFamily="34" charset="0"/>
              <a:buChar char="•"/>
            </a:pPr>
            <a:r>
              <a:rPr lang="en-US" sz="2400" b="1" dirty="0" smtClean="0"/>
              <a:t>Creating presentations (Google Slides)</a:t>
            </a:r>
          </a:p>
          <a:p>
            <a:pPr marL="457200" indent="-457200" algn="l">
              <a:buFont typeface="Arial" pitchFamily="34" charset="0"/>
              <a:buChar char="•"/>
            </a:pPr>
            <a:endParaRPr lang="en-US" sz="1600" b="1" dirty="0"/>
          </a:p>
          <a:p>
            <a:pPr marL="457200" indent="-457200" algn="l">
              <a:buFont typeface="Arial" pitchFamily="34" charset="0"/>
              <a:buChar char="•"/>
            </a:pPr>
            <a:r>
              <a:rPr lang="en-US" sz="2400" b="1" dirty="0" smtClean="0"/>
              <a:t>Creating/completing surveys (Google Forms)</a:t>
            </a:r>
          </a:p>
          <a:p>
            <a:pPr marL="457200" indent="-457200" algn="l">
              <a:buFont typeface="Arial" pitchFamily="34" charset="0"/>
              <a:buChar char="•"/>
            </a:pPr>
            <a:endParaRPr lang="en-US" sz="1600" b="1" dirty="0"/>
          </a:p>
          <a:p>
            <a:pPr marL="457200" indent="-457200" algn="l">
              <a:buFont typeface="Arial" pitchFamily="34" charset="0"/>
              <a:buChar char="•"/>
            </a:pPr>
            <a:r>
              <a:rPr lang="en-US" sz="2400" b="1" dirty="0" smtClean="0"/>
              <a:t>Creating Google Docs to share with teacher for comments and editing</a:t>
            </a:r>
          </a:p>
          <a:p>
            <a:pPr marL="457200" indent="-457200" algn="l">
              <a:buFont typeface="Arial" pitchFamily="34" charset="0"/>
              <a:buChar char="•"/>
            </a:pPr>
            <a:endParaRPr lang="en-US" sz="1600" b="1" dirty="0"/>
          </a:p>
          <a:p>
            <a:pPr marL="457200" indent="-457200" algn="l">
              <a:buFont typeface="Arial" pitchFamily="34" charset="0"/>
              <a:buChar char="•"/>
            </a:pPr>
            <a:r>
              <a:rPr lang="en-US" sz="2400" b="1" dirty="0" smtClean="0"/>
              <a:t>Sharing Google Docs with writing partners</a:t>
            </a:r>
          </a:p>
          <a:p>
            <a:pPr marL="457200" indent="-457200" algn="l">
              <a:buFont typeface="Arial" pitchFamily="34" charset="0"/>
              <a:buChar char="•"/>
            </a:pPr>
            <a:endParaRPr lang="en-US" sz="1600" b="1" dirty="0"/>
          </a:p>
          <a:p>
            <a:pPr marL="457200" indent="-457200" algn="l">
              <a:buFont typeface="Arial" pitchFamily="34" charset="0"/>
              <a:buChar char="•"/>
            </a:pPr>
            <a:r>
              <a:rPr lang="en-US" sz="2400" b="1" dirty="0" smtClean="0"/>
              <a:t>Working collaboratively in Google Docs to complete a group project</a:t>
            </a:r>
          </a:p>
          <a:p>
            <a:endParaRPr lang="en-US" sz="2400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6927" y="1676400"/>
            <a:ext cx="1549232" cy="17228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3599331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9600" y="228601"/>
            <a:ext cx="8062912" cy="838200"/>
          </a:xfrm>
        </p:spPr>
        <p:txBody>
          <a:bodyPr>
            <a:noAutofit/>
          </a:bodyPr>
          <a:lstStyle/>
          <a:p>
            <a:pPr algn="l"/>
            <a:r>
              <a:rPr lang="en-US" sz="3600" b="1" dirty="0" smtClean="0"/>
              <a:t>Teacher</a:t>
            </a:r>
            <a:br>
              <a:rPr lang="en-US" sz="3600" b="1" dirty="0" smtClean="0"/>
            </a:br>
            <a:r>
              <a:rPr lang="en-US" sz="3600" b="1" dirty="0" smtClean="0"/>
              <a:t>Websites</a:t>
            </a:r>
            <a:endParaRPr lang="en-US" sz="3600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09600" y="990600"/>
            <a:ext cx="8062912" cy="5715000"/>
          </a:xfrm>
        </p:spPr>
        <p:txBody>
          <a:bodyPr>
            <a:noAutofit/>
          </a:bodyPr>
          <a:lstStyle/>
          <a:p>
            <a:pPr marL="457200" indent="-457200" algn="l">
              <a:buFont typeface="Arial" pitchFamily="34" charset="0"/>
              <a:buChar char="•"/>
            </a:pPr>
            <a:r>
              <a:rPr lang="en-US" b="1" dirty="0" smtClean="0"/>
              <a:t>Blogging</a:t>
            </a:r>
          </a:p>
          <a:p>
            <a:pPr marL="457200" indent="-457200" algn="l">
              <a:buFont typeface="Arial" pitchFamily="34" charset="0"/>
              <a:buChar char="•"/>
            </a:pPr>
            <a:endParaRPr lang="en-US" sz="1800" b="1" dirty="0" smtClean="0"/>
          </a:p>
          <a:p>
            <a:pPr marL="457200" indent="-457200" algn="l">
              <a:buFont typeface="Arial" pitchFamily="34" charset="0"/>
              <a:buChar char="•"/>
            </a:pPr>
            <a:r>
              <a:rPr lang="en-US" b="1" dirty="0" err="1" smtClean="0"/>
              <a:t>Webquests</a:t>
            </a:r>
            <a:endParaRPr lang="en-US" b="1" dirty="0" smtClean="0"/>
          </a:p>
          <a:p>
            <a:pPr marL="457200" indent="-457200" algn="l">
              <a:buFont typeface="Arial" pitchFamily="34" charset="0"/>
              <a:buChar char="•"/>
            </a:pPr>
            <a:endParaRPr lang="en-US" sz="1800" b="1" dirty="0" smtClean="0"/>
          </a:p>
          <a:p>
            <a:pPr marL="457200" indent="-457200" algn="l">
              <a:buFont typeface="Arial" pitchFamily="34" charset="0"/>
              <a:buChar char="•"/>
            </a:pPr>
            <a:r>
              <a:rPr lang="en-US" b="1" dirty="0" smtClean="0"/>
              <a:t>Accessing class notes, newsletters,  and homework</a:t>
            </a:r>
          </a:p>
          <a:p>
            <a:pPr marL="457200" indent="-457200" algn="l">
              <a:buFont typeface="Arial" pitchFamily="34" charset="0"/>
              <a:buChar char="•"/>
            </a:pPr>
            <a:endParaRPr lang="en-US" sz="1800" b="1" dirty="0"/>
          </a:p>
          <a:p>
            <a:pPr marL="457200" indent="-457200" algn="l">
              <a:buFont typeface="Arial" pitchFamily="34" charset="0"/>
              <a:buChar char="•"/>
            </a:pPr>
            <a:r>
              <a:rPr lang="en-US" b="1" dirty="0" smtClean="0"/>
              <a:t>Links to helpful websites and other resources</a:t>
            </a:r>
          </a:p>
          <a:p>
            <a:pPr marL="457200" indent="-457200" algn="l">
              <a:buFont typeface="Arial" pitchFamily="34" charset="0"/>
              <a:buChar char="•"/>
            </a:pPr>
            <a:endParaRPr lang="en-US" sz="1800" b="1" dirty="0" smtClean="0"/>
          </a:p>
          <a:p>
            <a:pPr marL="457200" indent="-457200" algn="l">
              <a:buFont typeface="Arial" pitchFamily="34" charset="0"/>
              <a:buChar char="•"/>
            </a:pPr>
            <a:r>
              <a:rPr lang="en-US" b="1" dirty="0" smtClean="0"/>
              <a:t>Watching videos (i.e., </a:t>
            </a:r>
            <a:r>
              <a:rPr lang="en-US" b="1" dirty="0" err="1" smtClean="0"/>
              <a:t>educreation</a:t>
            </a:r>
            <a:r>
              <a:rPr lang="en-US" b="1" dirty="0" smtClean="0"/>
              <a:t> math demos) to review concepts and skills</a:t>
            </a:r>
            <a:endParaRPr lang="en-US" b="1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152400"/>
            <a:ext cx="3829792" cy="2286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5059428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9600" y="228601"/>
            <a:ext cx="8062912" cy="914400"/>
          </a:xfrm>
        </p:spPr>
        <p:txBody>
          <a:bodyPr/>
          <a:lstStyle/>
          <a:p>
            <a:pPr algn="l"/>
            <a:r>
              <a:rPr lang="en-US" b="1" dirty="0" smtClean="0"/>
              <a:t>Websites</a:t>
            </a:r>
            <a:endParaRPr lang="en-US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09600" y="1143000"/>
            <a:ext cx="8062912" cy="5181600"/>
          </a:xfrm>
        </p:spPr>
        <p:txBody>
          <a:bodyPr>
            <a:normAutofit fontScale="92500" lnSpcReduction="20000"/>
          </a:bodyPr>
          <a:lstStyle/>
          <a:p>
            <a:pPr marL="457200" indent="-457200" algn="l">
              <a:buFont typeface="Arial" pitchFamily="34" charset="0"/>
              <a:buChar char="•"/>
            </a:pPr>
            <a:endParaRPr lang="en-US" b="1" dirty="0" smtClean="0"/>
          </a:p>
          <a:p>
            <a:pPr marL="457200" indent="-457200" algn="l">
              <a:buFont typeface="Arial" pitchFamily="34" charset="0"/>
              <a:buChar char="•"/>
            </a:pPr>
            <a:endParaRPr lang="en-US" b="1" dirty="0"/>
          </a:p>
          <a:p>
            <a:pPr marL="457200" indent="-457200" algn="l">
              <a:buFont typeface="Arial" pitchFamily="34" charset="0"/>
              <a:buChar char="•"/>
            </a:pPr>
            <a:r>
              <a:rPr lang="en-US" b="1" dirty="0" smtClean="0"/>
              <a:t>Research (including access to subscription databases and citations)</a:t>
            </a:r>
          </a:p>
          <a:p>
            <a:pPr marL="457200" indent="-457200" algn="l">
              <a:buFont typeface="Arial" pitchFamily="34" charset="0"/>
              <a:buChar char="•"/>
            </a:pPr>
            <a:endParaRPr lang="en-US" b="1" dirty="0"/>
          </a:p>
          <a:p>
            <a:pPr marL="457200" indent="-457200" algn="l">
              <a:buFont typeface="Arial" pitchFamily="34" charset="0"/>
              <a:buChar char="•"/>
            </a:pPr>
            <a:r>
              <a:rPr lang="en-US" b="1" dirty="0" smtClean="0"/>
              <a:t>Skill practice (i.e., IXL Math, </a:t>
            </a:r>
            <a:r>
              <a:rPr lang="en-US" b="1" dirty="0" err="1" smtClean="0"/>
              <a:t>XtraMath</a:t>
            </a:r>
            <a:r>
              <a:rPr lang="en-US" b="1" dirty="0" smtClean="0"/>
              <a:t>, </a:t>
            </a:r>
            <a:r>
              <a:rPr lang="en-US" b="1" dirty="0" err="1" smtClean="0"/>
              <a:t>Raz</a:t>
            </a:r>
            <a:r>
              <a:rPr lang="en-US" b="1" dirty="0" smtClean="0"/>
              <a:t> Kids, A to Z Learning, </a:t>
            </a:r>
            <a:r>
              <a:rPr lang="en-US" b="1" dirty="0" err="1" smtClean="0"/>
              <a:t>abcya</a:t>
            </a:r>
            <a:r>
              <a:rPr lang="en-US" b="1" dirty="0" smtClean="0"/>
              <a:t>)</a:t>
            </a:r>
          </a:p>
          <a:p>
            <a:pPr algn="l"/>
            <a:endParaRPr lang="en-US" b="1" dirty="0"/>
          </a:p>
          <a:p>
            <a:pPr marL="457200" indent="-457200" algn="l">
              <a:buFont typeface="Arial" pitchFamily="34" charset="0"/>
              <a:buChar char="•"/>
            </a:pPr>
            <a:r>
              <a:rPr lang="en-US" b="1" dirty="0" smtClean="0"/>
              <a:t>Creating digital presentations: </a:t>
            </a:r>
            <a:r>
              <a:rPr lang="en-US" b="1" dirty="0" err="1" smtClean="0"/>
              <a:t>Animoto</a:t>
            </a:r>
            <a:r>
              <a:rPr lang="en-US" b="1" dirty="0" smtClean="0"/>
              <a:t>, </a:t>
            </a:r>
            <a:r>
              <a:rPr lang="en-US" b="1" dirty="0" err="1" smtClean="0"/>
              <a:t>Prezi</a:t>
            </a:r>
            <a:endParaRPr lang="en-US" b="1" dirty="0" smtClean="0"/>
          </a:p>
          <a:p>
            <a:pPr marL="457200" indent="-457200" algn="l">
              <a:buFont typeface="Arial" pitchFamily="34" charset="0"/>
              <a:buChar char="•"/>
            </a:pPr>
            <a:endParaRPr lang="en-US" b="1" dirty="0"/>
          </a:p>
          <a:p>
            <a:pPr marL="457200" indent="-457200" algn="l">
              <a:buFont typeface="Arial" pitchFamily="34" charset="0"/>
              <a:buChar char="•"/>
            </a:pPr>
            <a:r>
              <a:rPr lang="en-US" b="1" dirty="0" smtClean="0"/>
              <a:t>Learning about Computer Coding</a:t>
            </a:r>
          </a:p>
          <a:p>
            <a:pPr marL="457200" indent="-457200" algn="l">
              <a:buFont typeface="Arial" pitchFamily="34" charset="0"/>
              <a:buChar char="•"/>
            </a:pPr>
            <a:endParaRPr lang="en-US" b="1" dirty="0"/>
          </a:p>
          <a:p>
            <a:pPr marL="457200" indent="-457200" algn="l">
              <a:buFont typeface="Arial" pitchFamily="34" charset="0"/>
              <a:buChar char="•"/>
            </a:pPr>
            <a:r>
              <a:rPr lang="en-US" b="1" dirty="0" smtClean="0"/>
              <a:t>Navigating between pages</a:t>
            </a:r>
            <a:endParaRPr lang="en-US" b="1" dirty="0"/>
          </a:p>
        </p:txBody>
      </p:sp>
      <p:pic>
        <p:nvPicPr>
          <p:cNvPr id="4" name="Picture 3" descr="ABCya! Find the Technology - Computer Vocabulary - Google Chrome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5800" y="152400"/>
            <a:ext cx="3048000" cy="16408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263257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Verve">
  <a:themeElements>
    <a:clrScheme name="Verve">
      <a:dk1>
        <a:sysClr val="windowText" lastClr="000000"/>
      </a:dk1>
      <a:lt1>
        <a:sysClr val="window" lastClr="FFFFFF"/>
      </a:lt1>
      <a:dk2>
        <a:srgbClr val="666666"/>
      </a:dk2>
      <a:lt2>
        <a:srgbClr val="D2D2D2"/>
      </a:lt2>
      <a:accent1>
        <a:srgbClr val="FF388C"/>
      </a:accent1>
      <a:accent2>
        <a:srgbClr val="E40059"/>
      </a:accent2>
      <a:accent3>
        <a:srgbClr val="9C007F"/>
      </a:accent3>
      <a:accent4>
        <a:srgbClr val="68007F"/>
      </a:accent4>
      <a:accent5>
        <a:srgbClr val="005BD3"/>
      </a:accent5>
      <a:accent6>
        <a:srgbClr val="00349E"/>
      </a:accent6>
      <a:hlink>
        <a:srgbClr val="17BBFD"/>
      </a:hlink>
      <a:folHlink>
        <a:srgbClr val="FF79C2"/>
      </a:folHlink>
    </a:clrScheme>
    <a:fontScheme name="Verve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Verve">
      <a:fillStyleLst>
        <a:solidFill>
          <a:schemeClr val="phClr"/>
        </a:solidFill>
        <a:gradFill rotWithShape="1">
          <a:gsLst>
            <a:gs pos="0">
              <a:schemeClr val="phClr">
                <a:tint val="10000"/>
                <a:satMod val="300000"/>
              </a:schemeClr>
            </a:gs>
            <a:gs pos="34000">
              <a:schemeClr val="phClr">
                <a:tint val="13500"/>
                <a:satMod val="250000"/>
              </a:schemeClr>
            </a:gs>
            <a:gs pos="100000">
              <a:schemeClr val="phClr">
                <a:tint val="60000"/>
                <a:satMod val="200000"/>
              </a:schemeClr>
            </a:gs>
          </a:gsLst>
          <a:path path="circle">
            <a:fillToRect l="50000" t="155000" r="50000" b="-55000"/>
          </a:path>
        </a:gradFill>
        <a:gradFill rotWithShape="1">
          <a:gsLst>
            <a:gs pos="0">
              <a:schemeClr val="phClr">
                <a:tint val="60000"/>
                <a:satMod val="160000"/>
              </a:schemeClr>
            </a:gs>
            <a:gs pos="46000">
              <a:schemeClr val="phClr">
                <a:tint val="86000"/>
                <a:satMod val="160000"/>
              </a:schemeClr>
            </a:gs>
            <a:gs pos="100000">
              <a:schemeClr val="phClr"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</a:fillStyleLst>
      <a:lnStyleLst>
        <a:ln w="9525" cap="flat" cmpd="sng" algn="ctr">
          <a:solidFill>
            <a:schemeClr val="phClr">
              <a:satMod val="12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147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3600000"/>
            </a:lightRig>
          </a:scene3d>
          <a:sp3d prstMaterial="plastic">
            <a:bevelT w="127000" h="38200" prst="relaxedInset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8000"/>
                <a:satMod val="230000"/>
              </a:schemeClr>
            </a:gs>
            <a:gs pos="60000">
              <a:schemeClr val="phClr">
                <a:shade val="92000"/>
                <a:satMod val="230000"/>
              </a:schemeClr>
            </a:gs>
            <a:gs pos="100000">
              <a:schemeClr val="phClr">
                <a:tint val="85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1200"/>
                <a:satMod val="150000"/>
              </a:schemeClr>
              <a:schemeClr val="phClr">
                <a:tint val="90000"/>
                <a:satMod val="150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Verve</Template>
  <TotalTime>197</TotalTime>
  <Words>231</Words>
  <Application>Microsoft Office PowerPoint</Application>
  <PresentationFormat>On-screen Show (4:3)</PresentationFormat>
  <Paragraphs>65</Paragraphs>
  <Slides>11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Verve</vt:lpstr>
      <vt:lpstr>Educational Technology</vt:lpstr>
      <vt:lpstr>How We Use Technology at Harrison School</vt:lpstr>
      <vt:lpstr>PowerPoint Presentation</vt:lpstr>
      <vt:lpstr>ipads:</vt:lpstr>
      <vt:lpstr>Smartboard</vt:lpstr>
      <vt:lpstr>Microsoft</vt:lpstr>
      <vt:lpstr>     Google (Accessible on Chromebooks and ANY computer)</vt:lpstr>
      <vt:lpstr>Teacher Websites</vt:lpstr>
      <vt:lpstr>Websites</vt:lpstr>
      <vt:lpstr>These are all helpful tools used by thoughtful instructors:</vt:lpstr>
      <vt:lpstr>Now it’s time to see for yourself!</vt:lpstr>
    </vt:vector>
  </TitlesOfParts>
  <Company>LPS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Educational Technology</dc:title>
  <dc:creator>Caulfield, Coleen</dc:creator>
  <cp:lastModifiedBy>Caulfield, Coleen</cp:lastModifiedBy>
  <cp:revision>12</cp:revision>
  <dcterms:created xsi:type="dcterms:W3CDTF">2015-03-10T11:53:15Z</dcterms:created>
  <dcterms:modified xsi:type="dcterms:W3CDTF">2015-03-10T15:11:14Z</dcterms:modified>
</cp:coreProperties>
</file>